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diagrams/data2.xml" ContentType="application/vnd.openxmlformats-officedocument.drawingml.diagramData+xml"/>
  <Override PartName="/ppt/diagrams/data1.xml" ContentType="application/vnd.openxmlformats-officedocument.drawingml.diagramData+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6.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Masters/notesMaster1.xml" ContentType="application/vnd.openxmlformats-officedocument.presentationml.notesMaster+xml"/>
  <Override PartName="/ppt/diagrams/colors2.xml" ContentType="application/vnd.openxmlformats-officedocument.drawingml.diagramColors+xml"/>
  <Override PartName="/ppt/theme/theme1.xml" ContentType="application/vnd.openxmlformats-officedocument.theme+xml"/>
  <Override PartName="/ppt/theme/theme2.xml" ContentType="application/vnd.openxmlformats-officedocument.theme+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rawing2.xml" ContentType="application/vnd.ms-office.drawingml.diagramDrawing+xml"/>
  <Override PartName="/ppt/diagrams/layout2.xml" ContentType="application/vnd.openxmlformats-officedocument.drawingml.diagramLayout+xml"/>
  <Override PartName="/ppt/diagrams/quickStyle2.xml" ContentType="application/vnd.openxmlformats-officedocument.drawingml.diagramStyl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4"/>
  </p:notesMasterIdLst>
  <p:sldIdLst>
    <p:sldId id="274" r:id="rId2"/>
    <p:sldId id="273" r:id="rId3"/>
    <p:sldId id="258" r:id="rId4"/>
    <p:sldId id="259" r:id="rId5"/>
    <p:sldId id="260" r:id="rId6"/>
    <p:sldId id="261" r:id="rId7"/>
    <p:sldId id="262" r:id="rId8"/>
    <p:sldId id="275" r:id="rId9"/>
    <p:sldId id="276" r:id="rId10"/>
    <p:sldId id="271" r:id="rId11"/>
    <p:sldId id="264" r:id="rId12"/>
    <p:sldId id="265" r:id="rId13"/>
    <p:sldId id="266" r:id="rId14"/>
    <p:sldId id="267" r:id="rId15"/>
    <p:sldId id="268" r:id="rId16"/>
    <p:sldId id="269" r:id="rId17"/>
    <p:sldId id="270" r:id="rId18"/>
    <p:sldId id="277" r:id="rId19"/>
    <p:sldId id="278" r:id="rId20"/>
    <p:sldId id="279" r:id="rId21"/>
    <p:sldId id="280" r:id="rId22"/>
    <p:sldId id="25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8EB5"/>
    <a:srgbClr val="B60A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68" autoAdjust="0"/>
    <p:restoredTop sz="81250" autoAdjust="0"/>
  </p:normalViewPr>
  <p:slideViewPr>
    <p:cSldViewPr snapToGrid="0">
      <p:cViewPr>
        <p:scale>
          <a:sx n="58" d="100"/>
          <a:sy n="58" d="100"/>
        </p:scale>
        <p:origin x="212" y="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customXml" Target="../customXml/item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ustomXml" Target="../customXml/item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 Id="rId30" Type="http://schemas.openxmlformats.org/officeDocument/2006/relationships/customXml" Target="../customXml/item2.xml"/></Relationships>
</file>

<file path=ppt/diagrams/_rels/data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_rels/drawing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svg"/><Relationship Id="rId1" Type="http://schemas.openxmlformats.org/officeDocument/2006/relationships/image" Target="../media/image13.png"/><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E9CBA2-167F-4D2D-AEBE-857AF20E5063}"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71CE280C-6FF4-4BCA-9F8D-A08CBDDA793A}">
      <dgm:prSet/>
      <dgm:spPr/>
      <dgm:t>
        <a:bodyPr/>
        <a:lstStyle/>
        <a:p>
          <a:pPr>
            <a:lnSpc>
              <a:spcPct val="100000"/>
            </a:lnSpc>
          </a:pPr>
          <a:r>
            <a:rPr lang="en-US" dirty="0">
              <a:latin typeface="Bahnschrift SemiLight" panose="020B0502040204020203" pitchFamily="34" charset="0"/>
            </a:rPr>
            <a:t>Examine Successes</a:t>
          </a:r>
        </a:p>
      </dgm:t>
    </dgm:pt>
    <dgm:pt modelId="{8730ECAF-6D9B-45B3-AFF4-F93ACABED906}" type="parTrans" cxnId="{3C1DDD1A-1445-4AEC-86A7-1528CC1003EA}">
      <dgm:prSet/>
      <dgm:spPr/>
      <dgm:t>
        <a:bodyPr/>
        <a:lstStyle/>
        <a:p>
          <a:endParaRPr lang="en-US"/>
        </a:p>
      </dgm:t>
    </dgm:pt>
    <dgm:pt modelId="{5603DA00-775B-4A5E-B384-B9D6ED7FB6F9}" type="sibTrans" cxnId="{3C1DDD1A-1445-4AEC-86A7-1528CC1003EA}">
      <dgm:prSet/>
      <dgm:spPr/>
      <dgm:t>
        <a:bodyPr/>
        <a:lstStyle/>
        <a:p>
          <a:pPr>
            <a:lnSpc>
              <a:spcPct val="100000"/>
            </a:lnSpc>
          </a:pPr>
          <a:endParaRPr lang="en-US"/>
        </a:p>
      </dgm:t>
    </dgm:pt>
    <dgm:pt modelId="{5595CEB9-C845-4A60-82BA-2DE282A7A5FF}">
      <dgm:prSet/>
      <dgm:spPr/>
      <dgm:t>
        <a:bodyPr/>
        <a:lstStyle/>
        <a:p>
          <a:pPr>
            <a:lnSpc>
              <a:spcPct val="100000"/>
            </a:lnSpc>
          </a:pPr>
          <a:r>
            <a:rPr lang="en-US" dirty="0">
              <a:latin typeface="Bahnschrift SemiLight" panose="020B0502040204020203" pitchFamily="34" charset="0"/>
            </a:rPr>
            <a:t>Increase Education Efforts</a:t>
          </a:r>
        </a:p>
      </dgm:t>
    </dgm:pt>
    <dgm:pt modelId="{DAB7EAEB-58E9-4F40-89BD-3F03B2438E17}" type="parTrans" cxnId="{F9E26C4D-AE81-4ACC-A577-7D9D6DA1128D}">
      <dgm:prSet/>
      <dgm:spPr/>
      <dgm:t>
        <a:bodyPr/>
        <a:lstStyle/>
        <a:p>
          <a:endParaRPr lang="en-US"/>
        </a:p>
      </dgm:t>
    </dgm:pt>
    <dgm:pt modelId="{541EF1A0-5BEB-42E1-8C4D-6596FAC22235}" type="sibTrans" cxnId="{F9E26C4D-AE81-4ACC-A577-7D9D6DA1128D}">
      <dgm:prSet/>
      <dgm:spPr/>
      <dgm:t>
        <a:bodyPr/>
        <a:lstStyle/>
        <a:p>
          <a:pPr>
            <a:lnSpc>
              <a:spcPct val="100000"/>
            </a:lnSpc>
          </a:pPr>
          <a:endParaRPr lang="en-US"/>
        </a:p>
      </dgm:t>
    </dgm:pt>
    <dgm:pt modelId="{2C95149D-F8CE-485C-8A2D-D58BCE287586}">
      <dgm:prSet/>
      <dgm:spPr/>
      <dgm:t>
        <a:bodyPr/>
        <a:lstStyle/>
        <a:p>
          <a:pPr>
            <a:lnSpc>
              <a:spcPct val="100000"/>
            </a:lnSpc>
          </a:pPr>
          <a:r>
            <a:rPr lang="en-US" dirty="0">
              <a:latin typeface="Bahnschrift SemiLight" panose="020B0502040204020203" pitchFamily="34" charset="0"/>
            </a:rPr>
            <a:t>Address Barriers &amp; Limitations</a:t>
          </a:r>
        </a:p>
      </dgm:t>
    </dgm:pt>
    <dgm:pt modelId="{456582BE-9B67-4F62-8EC7-B02FCBD175FB}" type="parTrans" cxnId="{0D74CCC5-EFAF-40D7-8066-65407162A54C}">
      <dgm:prSet/>
      <dgm:spPr/>
      <dgm:t>
        <a:bodyPr/>
        <a:lstStyle/>
        <a:p>
          <a:endParaRPr lang="en-US"/>
        </a:p>
      </dgm:t>
    </dgm:pt>
    <dgm:pt modelId="{D64D8F08-BB3A-42EA-9D84-A04E1BD57837}" type="sibTrans" cxnId="{0D74CCC5-EFAF-40D7-8066-65407162A54C}">
      <dgm:prSet/>
      <dgm:spPr/>
      <dgm:t>
        <a:bodyPr/>
        <a:lstStyle/>
        <a:p>
          <a:pPr>
            <a:lnSpc>
              <a:spcPct val="100000"/>
            </a:lnSpc>
          </a:pPr>
          <a:endParaRPr lang="en-US"/>
        </a:p>
      </dgm:t>
    </dgm:pt>
    <dgm:pt modelId="{CA19C8F6-6F5A-4060-9CA9-516500288881}">
      <dgm:prSet/>
      <dgm:spPr/>
      <dgm:t>
        <a:bodyPr/>
        <a:lstStyle/>
        <a:p>
          <a:pPr>
            <a:lnSpc>
              <a:spcPct val="100000"/>
            </a:lnSpc>
          </a:pPr>
          <a:r>
            <a:rPr lang="en-US" dirty="0">
              <a:latin typeface="Bahnschrift SemiLight" panose="020B0502040204020203" pitchFamily="34" charset="0"/>
            </a:rPr>
            <a:t>Keep Studying Data</a:t>
          </a:r>
        </a:p>
      </dgm:t>
    </dgm:pt>
    <dgm:pt modelId="{3287FADF-6009-4582-BCE6-C2D2410AF0B6}" type="parTrans" cxnId="{9A8FDB4E-26CC-4B82-B7CF-AB5CE31F48E1}">
      <dgm:prSet/>
      <dgm:spPr/>
      <dgm:t>
        <a:bodyPr/>
        <a:lstStyle/>
        <a:p>
          <a:endParaRPr lang="en-US"/>
        </a:p>
      </dgm:t>
    </dgm:pt>
    <dgm:pt modelId="{1B033314-1665-4DE2-A076-98B0F889C58F}" type="sibTrans" cxnId="{9A8FDB4E-26CC-4B82-B7CF-AB5CE31F48E1}">
      <dgm:prSet/>
      <dgm:spPr/>
      <dgm:t>
        <a:bodyPr/>
        <a:lstStyle/>
        <a:p>
          <a:endParaRPr lang="en-US"/>
        </a:p>
      </dgm:t>
    </dgm:pt>
    <dgm:pt modelId="{47CBBD93-646D-4E62-8FD7-725012A9413E}" type="pres">
      <dgm:prSet presAssocID="{CFE9CBA2-167F-4D2D-AEBE-857AF20E5063}" presName="root" presStyleCnt="0">
        <dgm:presLayoutVars>
          <dgm:dir/>
          <dgm:resizeHandles val="exact"/>
        </dgm:presLayoutVars>
      </dgm:prSet>
      <dgm:spPr/>
    </dgm:pt>
    <dgm:pt modelId="{8CC61265-0C0F-4110-80B1-47913F045B43}" type="pres">
      <dgm:prSet presAssocID="{CFE9CBA2-167F-4D2D-AEBE-857AF20E5063}" presName="container" presStyleCnt="0">
        <dgm:presLayoutVars>
          <dgm:dir/>
          <dgm:resizeHandles val="exact"/>
        </dgm:presLayoutVars>
      </dgm:prSet>
      <dgm:spPr/>
    </dgm:pt>
    <dgm:pt modelId="{4A00D16D-DDE8-4505-B302-94EBC6604292}" type="pres">
      <dgm:prSet presAssocID="{71CE280C-6FF4-4BCA-9F8D-A08CBDDA793A}" presName="compNode" presStyleCnt="0"/>
      <dgm:spPr/>
    </dgm:pt>
    <dgm:pt modelId="{E116C953-EACB-4134-9524-B6E46A5363DA}" type="pres">
      <dgm:prSet presAssocID="{71CE280C-6FF4-4BCA-9F8D-A08CBDDA793A}" presName="iconBgRect" presStyleLbl="bgShp" presStyleIdx="0" presStyleCnt="4"/>
      <dgm:spPr/>
    </dgm:pt>
    <dgm:pt modelId="{0D0409FA-7113-4F39-8FAD-76EA9624CB08}" type="pres">
      <dgm:prSet presAssocID="{71CE280C-6FF4-4BCA-9F8D-A08CBDDA793A}"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heckmark"/>
        </a:ext>
      </dgm:extLst>
    </dgm:pt>
    <dgm:pt modelId="{B86EEAA7-3652-42CA-9A9A-06FAE2204EDB}" type="pres">
      <dgm:prSet presAssocID="{71CE280C-6FF4-4BCA-9F8D-A08CBDDA793A}" presName="spaceRect" presStyleCnt="0"/>
      <dgm:spPr/>
    </dgm:pt>
    <dgm:pt modelId="{2587551F-39AD-470A-88C6-4F9F7BA4471A}" type="pres">
      <dgm:prSet presAssocID="{71CE280C-6FF4-4BCA-9F8D-A08CBDDA793A}" presName="textRect" presStyleLbl="revTx" presStyleIdx="0" presStyleCnt="4">
        <dgm:presLayoutVars>
          <dgm:chMax val="1"/>
          <dgm:chPref val="1"/>
        </dgm:presLayoutVars>
      </dgm:prSet>
      <dgm:spPr/>
    </dgm:pt>
    <dgm:pt modelId="{958B2D3E-2AB5-425D-AE0B-4282050936BD}" type="pres">
      <dgm:prSet presAssocID="{5603DA00-775B-4A5E-B384-B9D6ED7FB6F9}" presName="sibTrans" presStyleLbl="sibTrans2D1" presStyleIdx="0" presStyleCnt="0"/>
      <dgm:spPr/>
    </dgm:pt>
    <dgm:pt modelId="{2417B658-7656-4D46-9873-E690A12174EA}" type="pres">
      <dgm:prSet presAssocID="{5595CEB9-C845-4A60-82BA-2DE282A7A5FF}" presName="compNode" presStyleCnt="0"/>
      <dgm:spPr/>
    </dgm:pt>
    <dgm:pt modelId="{0BE82064-4063-46ED-8E76-A9AF4745B823}" type="pres">
      <dgm:prSet presAssocID="{5595CEB9-C845-4A60-82BA-2DE282A7A5FF}" presName="iconBgRect" presStyleLbl="bgShp" presStyleIdx="1" presStyleCnt="4"/>
      <dgm:spPr/>
    </dgm:pt>
    <dgm:pt modelId="{63DB9742-6EF2-4DDF-ABD8-699FD38819B8}" type="pres">
      <dgm:prSet presAssocID="{5595CEB9-C845-4A60-82BA-2DE282A7A5FF}"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Books"/>
        </a:ext>
      </dgm:extLst>
    </dgm:pt>
    <dgm:pt modelId="{AD52BF48-8BE4-433D-A852-32A0DFAFC24E}" type="pres">
      <dgm:prSet presAssocID="{5595CEB9-C845-4A60-82BA-2DE282A7A5FF}" presName="spaceRect" presStyleCnt="0"/>
      <dgm:spPr/>
    </dgm:pt>
    <dgm:pt modelId="{F1EE461B-31CF-43B3-8369-081F718E1F55}" type="pres">
      <dgm:prSet presAssocID="{5595CEB9-C845-4A60-82BA-2DE282A7A5FF}" presName="textRect" presStyleLbl="revTx" presStyleIdx="1" presStyleCnt="4">
        <dgm:presLayoutVars>
          <dgm:chMax val="1"/>
          <dgm:chPref val="1"/>
        </dgm:presLayoutVars>
      </dgm:prSet>
      <dgm:spPr/>
    </dgm:pt>
    <dgm:pt modelId="{FC7513BB-ECC0-401C-9C02-77DE74BD6453}" type="pres">
      <dgm:prSet presAssocID="{541EF1A0-5BEB-42E1-8C4D-6596FAC22235}" presName="sibTrans" presStyleLbl="sibTrans2D1" presStyleIdx="0" presStyleCnt="0"/>
      <dgm:spPr/>
    </dgm:pt>
    <dgm:pt modelId="{BA85065C-DBD3-4A82-B5FB-E0DEF11A4609}" type="pres">
      <dgm:prSet presAssocID="{2C95149D-F8CE-485C-8A2D-D58BCE287586}" presName="compNode" presStyleCnt="0"/>
      <dgm:spPr/>
    </dgm:pt>
    <dgm:pt modelId="{4273BD37-C201-4F21-A870-5A591151978E}" type="pres">
      <dgm:prSet presAssocID="{2C95149D-F8CE-485C-8A2D-D58BCE287586}" presName="iconBgRect" presStyleLbl="bgShp" presStyleIdx="2" presStyleCnt="4"/>
      <dgm:spPr/>
    </dgm:pt>
    <dgm:pt modelId="{C8483CAC-B3EB-4A5F-82F5-7FCB9A2A2A62}" type="pres">
      <dgm:prSet presAssocID="{2C95149D-F8CE-485C-8A2D-D58BCE287586}"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arning"/>
        </a:ext>
      </dgm:extLst>
    </dgm:pt>
    <dgm:pt modelId="{EF969F21-7403-484E-AE54-64DAEC7EB573}" type="pres">
      <dgm:prSet presAssocID="{2C95149D-F8CE-485C-8A2D-D58BCE287586}" presName="spaceRect" presStyleCnt="0"/>
      <dgm:spPr/>
    </dgm:pt>
    <dgm:pt modelId="{067B1F3B-E1D5-4733-8438-D610152395E3}" type="pres">
      <dgm:prSet presAssocID="{2C95149D-F8CE-485C-8A2D-D58BCE287586}" presName="textRect" presStyleLbl="revTx" presStyleIdx="2" presStyleCnt="4">
        <dgm:presLayoutVars>
          <dgm:chMax val="1"/>
          <dgm:chPref val="1"/>
        </dgm:presLayoutVars>
      </dgm:prSet>
      <dgm:spPr/>
    </dgm:pt>
    <dgm:pt modelId="{B34BF283-819A-4BE5-A885-BC50981C83B8}" type="pres">
      <dgm:prSet presAssocID="{D64D8F08-BB3A-42EA-9D84-A04E1BD57837}" presName="sibTrans" presStyleLbl="sibTrans2D1" presStyleIdx="0" presStyleCnt="0"/>
      <dgm:spPr/>
    </dgm:pt>
    <dgm:pt modelId="{7CB62F13-D37C-4B6D-945D-E920B8029C70}" type="pres">
      <dgm:prSet presAssocID="{CA19C8F6-6F5A-4060-9CA9-516500288881}" presName="compNode" presStyleCnt="0"/>
      <dgm:spPr/>
    </dgm:pt>
    <dgm:pt modelId="{2BA4A4CE-0BE1-4691-80C4-F47DE9097C7F}" type="pres">
      <dgm:prSet presAssocID="{CA19C8F6-6F5A-4060-9CA9-516500288881}" presName="iconBgRect" presStyleLbl="bgShp" presStyleIdx="3" presStyleCnt="4"/>
      <dgm:spPr/>
    </dgm:pt>
    <dgm:pt modelId="{2635921A-BBA2-4631-B06A-77B14297089A}" type="pres">
      <dgm:prSet presAssocID="{CA19C8F6-6F5A-4060-9CA9-516500288881}"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dgm:spPr>
      <dgm:extLst>
        <a:ext uri="{E40237B7-FDA0-4F09-8148-C483321AD2D9}">
          <dgm14:cNvPr xmlns:dgm14="http://schemas.microsoft.com/office/drawing/2010/diagram" id="0" name="" descr="Bar chart"/>
        </a:ext>
      </dgm:extLst>
    </dgm:pt>
    <dgm:pt modelId="{C946175C-6328-4BB0-B6B3-C1FABF57EB1B}" type="pres">
      <dgm:prSet presAssocID="{CA19C8F6-6F5A-4060-9CA9-516500288881}" presName="spaceRect" presStyleCnt="0"/>
      <dgm:spPr/>
    </dgm:pt>
    <dgm:pt modelId="{EA80BA24-9BF9-469A-B05E-83685FCF6C7C}" type="pres">
      <dgm:prSet presAssocID="{CA19C8F6-6F5A-4060-9CA9-516500288881}" presName="textRect" presStyleLbl="revTx" presStyleIdx="3" presStyleCnt="4">
        <dgm:presLayoutVars>
          <dgm:chMax val="1"/>
          <dgm:chPref val="1"/>
        </dgm:presLayoutVars>
      </dgm:prSet>
      <dgm:spPr/>
    </dgm:pt>
  </dgm:ptLst>
  <dgm:cxnLst>
    <dgm:cxn modelId="{3C1DDD1A-1445-4AEC-86A7-1528CC1003EA}" srcId="{CFE9CBA2-167F-4D2D-AEBE-857AF20E5063}" destId="{71CE280C-6FF4-4BCA-9F8D-A08CBDDA793A}" srcOrd="0" destOrd="0" parTransId="{8730ECAF-6D9B-45B3-AFF4-F93ACABED906}" sibTransId="{5603DA00-775B-4A5E-B384-B9D6ED7FB6F9}"/>
    <dgm:cxn modelId="{ECF9E846-6265-4682-949B-22AE50157BB8}" type="presOf" srcId="{CFE9CBA2-167F-4D2D-AEBE-857AF20E5063}" destId="{47CBBD93-646D-4E62-8FD7-725012A9413E}" srcOrd="0" destOrd="0" presId="urn:microsoft.com/office/officeart/2018/2/layout/IconCircleList"/>
    <dgm:cxn modelId="{F9E26C4D-AE81-4ACC-A577-7D9D6DA1128D}" srcId="{CFE9CBA2-167F-4D2D-AEBE-857AF20E5063}" destId="{5595CEB9-C845-4A60-82BA-2DE282A7A5FF}" srcOrd="1" destOrd="0" parTransId="{DAB7EAEB-58E9-4F40-89BD-3F03B2438E17}" sibTransId="{541EF1A0-5BEB-42E1-8C4D-6596FAC22235}"/>
    <dgm:cxn modelId="{9A8FDB4E-26CC-4B82-B7CF-AB5CE31F48E1}" srcId="{CFE9CBA2-167F-4D2D-AEBE-857AF20E5063}" destId="{CA19C8F6-6F5A-4060-9CA9-516500288881}" srcOrd="3" destOrd="0" parTransId="{3287FADF-6009-4582-BCE6-C2D2410AF0B6}" sibTransId="{1B033314-1665-4DE2-A076-98B0F889C58F}"/>
    <dgm:cxn modelId="{63E5F152-B889-47B0-AF17-841AC0694874}" type="presOf" srcId="{71CE280C-6FF4-4BCA-9F8D-A08CBDDA793A}" destId="{2587551F-39AD-470A-88C6-4F9F7BA4471A}" srcOrd="0" destOrd="0" presId="urn:microsoft.com/office/officeart/2018/2/layout/IconCircleList"/>
    <dgm:cxn modelId="{EF449C87-113C-4A57-A44D-5C5B13E36397}" type="presOf" srcId="{CA19C8F6-6F5A-4060-9CA9-516500288881}" destId="{EA80BA24-9BF9-469A-B05E-83685FCF6C7C}" srcOrd="0" destOrd="0" presId="urn:microsoft.com/office/officeart/2018/2/layout/IconCircleList"/>
    <dgm:cxn modelId="{1BE2F988-FBB0-4BC0-B70E-9483C90D3FCD}" type="presOf" srcId="{D64D8F08-BB3A-42EA-9D84-A04E1BD57837}" destId="{B34BF283-819A-4BE5-A885-BC50981C83B8}" srcOrd="0" destOrd="0" presId="urn:microsoft.com/office/officeart/2018/2/layout/IconCircleList"/>
    <dgm:cxn modelId="{5256A593-6BD2-4977-8E57-3A937271DB5C}" type="presOf" srcId="{5603DA00-775B-4A5E-B384-B9D6ED7FB6F9}" destId="{958B2D3E-2AB5-425D-AE0B-4282050936BD}" srcOrd="0" destOrd="0" presId="urn:microsoft.com/office/officeart/2018/2/layout/IconCircleList"/>
    <dgm:cxn modelId="{58F5909A-5C20-47E7-9451-05E81D26086B}" type="presOf" srcId="{5595CEB9-C845-4A60-82BA-2DE282A7A5FF}" destId="{F1EE461B-31CF-43B3-8369-081F718E1F55}" srcOrd="0" destOrd="0" presId="urn:microsoft.com/office/officeart/2018/2/layout/IconCircleList"/>
    <dgm:cxn modelId="{0D74CCC5-EFAF-40D7-8066-65407162A54C}" srcId="{CFE9CBA2-167F-4D2D-AEBE-857AF20E5063}" destId="{2C95149D-F8CE-485C-8A2D-D58BCE287586}" srcOrd="2" destOrd="0" parTransId="{456582BE-9B67-4F62-8EC7-B02FCBD175FB}" sibTransId="{D64D8F08-BB3A-42EA-9D84-A04E1BD57837}"/>
    <dgm:cxn modelId="{7BEDF5C9-843A-4E1D-8516-12DD302B20F5}" type="presOf" srcId="{2C95149D-F8CE-485C-8A2D-D58BCE287586}" destId="{067B1F3B-E1D5-4733-8438-D610152395E3}" srcOrd="0" destOrd="0" presId="urn:microsoft.com/office/officeart/2018/2/layout/IconCircleList"/>
    <dgm:cxn modelId="{9AFABADD-0805-4CF3-889F-04748C981BDF}" type="presOf" srcId="{541EF1A0-5BEB-42E1-8C4D-6596FAC22235}" destId="{FC7513BB-ECC0-401C-9C02-77DE74BD6453}" srcOrd="0" destOrd="0" presId="urn:microsoft.com/office/officeart/2018/2/layout/IconCircleList"/>
    <dgm:cxn modelId="{65EA7078-2BC7-4943-AA32-C4D5F099B209}" type="presParOf" srcId="{47CBBD93-646D-4E62-8FD7-725012A9413E}" destId="{8CC61265-0C0F-4110-80B1-47913F045B43}" srcOrd="0" destOrd="0" presId="urn:microsoft.com/office/officeart/2018/2/layout/IconCircleList"/>
    <dgm:cxn modelId="{A2483EEE-E2A7-4D78-B3EE-08AA2B606642}" type="presParOf" srcId="{8CC61265-0C0F-4110-80B1-47913F045B43}" destId="{4A00D16D-DDE8-4505-B302-94EBC6604292}" srcOrd="0" destOrd="0" presId="urn:microsoft.com/office/officeart/2018/2/layout/IconCircleList"/>
    <dgm:cxn modelId="{AD5F6601-806E-4972-8582-7AA447AC82C5}" type="presParOf" srcId="{4A00D16D-DDE8-4505-B302-94EBC6604292}" destId="{E116C953-EACB-4134-9524-B6E46A5363DA}" srcOrd="0" destOrd="0" presId="urn:microsoft.com/office/officeart/2018/2/layout/IconCircleList"/>
    <dgm:cxn modelId="{5B65302C-7802-4536-B19F-C80814E464B3}" type="presParOf" srcId="{4A00D16D-DDE8-4505-B302-94EBC6604292}" destId="{0D0409FA-7113-4F39-8FAD-76EA9624CB08}" srcOrd="1" destOrd="0" presId="urn:microsoft.com/office/officeart/2018/2/layout/IconCircleList"/>
    <dgm:cxn modelId="{A51C0871-F54B-481F-8579-4B0C9C86D9C7}" type="presParOf" srcId="{4A00D16D-DDE8-4505-B302-94EBC6604292}" destId="{B86EEAA7-3652-42CA-9A9A-06FAE2204EDB}" srcOrd="2" destOrd="0" presId="urn:microsoft.com/office/officeart/2018/2/layout/IconCircleList"/>
    <dgm:cxn modelId="{37EF3B4B-CEEF-421C-B2D8-45AE803EBF54}" type="presParOf" srcId="{4A00D16D-DDE8-4505-B302-94EBC6604292}" destId="{2587551F-39AD-470A-88C6-4F9F7BA4471A}" srcOrd="3" destOrd="0" presId="urn:microsoft.com/office/officeart/2018/2/layout/IconCircleList"/>
    <dgm:cxn modelId="{BF8030F0-149A-4855-AB21-20962C6BB2A8}" type="presParOf" srcId="{8CC61265-0C0F-4110-80B1-47913F045B43}" destId="{958B2D3E-2AB5-425D-AE0B-4282050936BD}" srcOrd="1" destOrd="0" presId="urn:microsoft.com/office/officeart/2018/2/layout/IconCircleList"/>
    <dgm:cxn modelId="{8102BA75-020C-4502-8249-E0AC81067A73}" type="presParOf" srcId="{8CC61265-0C0F-4110-80B1-47913F045B43}" destId="{2417B658-7656-4D46-9873-E690A12174EA}" srcOrd="2" destOrd="0" presId="urn:microsoft.com/office/officeart/2018/2/layout/IconCircleList"/>
    <dgm:cxn modelId="{6FD384C5-08E0-4627-9ED3-85365AFE8D1F}" type="presParOf" srcId="{2417B658-7656-4D46-9873-E690A12174EA}" destId="{0BE82064-4063-46ED-8E76-A9AF4745B823}" srcOrd="0" destOrd="0" presId="urn:microsoft.com/office/officeart/2018/2/layout/IconCircleList"/>
    <dgm:cxn modelId="{2B80C01F-0CA1-44DC-8748-4D5B81345CA6}" type="presParOf" srcId="{2417B658-7656-4D46-9873-E690A12174EA}" destId="{63DB9742-6EF2-4DDF-ABD8-699FD38819B8}" srcOrd="1" destOrd="0" presId="urn:microsoft.com/office/officeart/2018/2/layout/IconCircleList"/>
    <dgm:cxn modelId="{0CA4D0C5-95C1-497E-BE0B-591E2C4C321C}" type="presParOf" srcId="{2417B658-7656-4D46-9873-E690A12174EA}" destId="{AD52BF48-8BE4-433D-A852-32A0DFAFC24E}" srcOrd="2" destOrd="0" presId="urn:microsoft.com/office/officeart/2018/2/layout/IconCircleList"/>
    <dgm:cxn modelId="{0208A44D-346A-4EE8-994C-53F876847CE8}" type="presParOf" srcId="{2417B658-7656-4D46-9873-E690A12174EA}" destId="{F1EE461B-31CF-43B3-8369-081F718E1F55}" srcOrd="3" destOrd="0" presId="urn:microsoft.com/office/officeart/2018/2/layout/IconCircleList"/>
    <dgm:cxn modelId="{E8642C1A-8066-46B9-BA64-F2AFF6D8A2EA}" type="presParOf" srcId="{8CC61265-0C0F-4110-80B1-47913F045B43}" destId="{FC7513BB-ECC0-401C-9C02-77DE74BD6453}" srcOrd="3" destOrd="0" presId="urn:microsoft.com/office/officeart/2018/2/layout/IconCircleList"/>
    <dgm:cxn modelId="{D8A45965-6FB5-416F-B467-450031DED802}" type="presParOf" srcId="{8CC61265-0C0F-4110-80B1-47913F045B43}" destId="{BA85065C-DBD3-4A82-B5FB-E0DEF11A4609}" srcOrd="4" destOrd="0" presId="urn:microsoft.com/office/officeart/2018/2/layout/IconCircleList"/>
    <dgm:cxn modelId="{365804FD-D08E-4C81-9B30-6112620D94BF}" type="presParOf" srcId="{BA85065C-DBD3-4A82-B5FB-E0DEF11A4609}" destId="{4273BD37-C201-4F21-A870-5A591151978E}" srcOrd="0" destOrd="0" presId="urn:microsoft.com/office/officeart/2018/2/layout/IconCircleList"/>
    <dgm:cxn modelId="{428DAC25-B960-40C9-A8F6-C69CF43882CF}" type="presParOf" srcId="{BA85065C-DBD3-4A82-B5FB-E0DEF11A4609}" destId="{C8483CAC-B3EB-4A5F-82F5-7FCB9A2A2A62}" srcOrd="1" destOrd="0" presId="urn:microsoft.com/office/officeart/2018/2/layout/IconCircleList"/>
    <dgm:cxn modelId="{012C5802-AAE6-4625-9F1F-661767F3BC3D}" type="presParOf" srcId="{BA85065C-DBD3-4A82-B5FB-E0DEF11A4609}" destId="{EF969F21-7403-484E-AE54-64DAEC7EB573}" srcOrd="2" destOrd="0" presId="urn:microsoft.com/office/officeart/2018/2/layout/IconCircleList"/>
    <dgm:cxn modelId="{A2509A88-3F7F-4FF2-9422-819429C64520}" type="presParOf" srcId="{BA85065C-DBD3-4A82-B5FB-E0DEF11A4609}" destId="{067B1F3B-E1D5-4733-8438-D610152395E3}" srcOrd="3" destOrd="0" presId="urn:microsoft.com/office/officeart/2018/2/layout/IconCircleList"/>
    <dgm:cxn modelId="{52EFAA88-252D-415C-AD6A-F757FD2628AC}" type="presParOf" srcId="{8CC61265-0C0F-4110-80B1-47913F045B43}" destId="{B34BF283-819A-4BE5-A885-BC50981C83B8}" srcOrd="5" destOrd="0" presId="urn:microsoft.com/office/officeart/2018/2/layout/IconCircleList"/>
    <dgm:cxn modelId="{0B996A4F-FCA3-42F6-A25C-199E842CC38D}" type="presParOf" srcId="{8CC61265-0C0F-4110-80B1-47913F045B43}" destId="{7CB62F13-D37C-4B6D-945D-E920B8029C70}" srcOrd="6" destOrd="0" presId="urn:microsoft.com/office/officeart/2018/2/layout/IconCircleList"/>
    <dgm:cxn modelId="{9DD13CE7-E739-4B0D-ACF1-966E5E505CD3}" type="presParOf" srcId="{7CB62F13-D37C-4B6D-945D-E920B8029C70}" destId="{2BA4A4CE-0BE1-4691-80C4-F47DE9097C7F}" srcOrd="0" destOrd="0" presId="urn:microsoft.com/office/officeart/2018/2/layout/IconCircleList"/>
    <dgm:cxn modelId="{429D7D07-1C48-4CD0-B607-5BC3CB37BF82}" type="presParOf" srcId="{7CB62F13-D37C-4B6D-945D-E920B8029C70}" destId="{2635921A-BBA2-4631-B06A-77B14297089A}" srcOrd="1" destOrd="0" presId="urn:microsoft.com/office/officeart/2018/2/layout/IconCircleList"/>
    <dgm:cxn modelId="{0BCD3104-9346-4BBA-B9C5-CBB1E0376671}" type="presParOf" srcId="{7CB62F13-D37C-4B6D-945D-E920B8029C70}" destId="{C946175C-6328-4BB0-B6B3-C1FABF57EB1B}" srcOrd="2" destOrd="0" presId="urn:microsoft.com/office/officeart/2018/2/layout/IconCircleList"/>
    <dgm:cxn modelId="{60B4666A-BF62-4B5C-AF54-7CC819F1BABC}" type="presParOf" srcId="{7CB62F13-D37C-4B6D-945D-E920B8029C70}" destId="{EA80BA24-9BF9-469A-B05E-83685FCF6C7C}"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E75C0F-59F8-470E-A543-71DA8C1E3400}"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1B81D8D7-B631-43B1-A6C8-8685757F358A}">
      <dgm:prSet/>
      <dgm:spPr/>
      <dgm:t>
        <a:bodyPr/>
        <a:lstStyle/>
        <a:p>
          <a:r>
            <a:rPr lang="en-US"/>
            <a:t>Change perception of the vaccine</a:t>
          </a:r>
        </a:p>
      </dgm:t>
    </dgm:pt>
    <dgm:pt modelId="{36CCCB0C-19D5-4105-8352-AB06FAB68B9D}" type="parTrans" cxnId="{05EA787D-D6E9-4EB2-810E-F67804BFE703}">
      <dgm:prSet/>
      <dgm:spPr/>
      <dgm:t>
        <a:bodyPr/>
        <a:lstStyle/>
        <a:p>
          <a:endParaRPr lang="en-US"/>
        </a:p>
      </dgm:t>
    </dgm:pt>
    <dgm:pt modelId="{256358C3-E7F7-4200-9BAF-45DC821E6B07}" type="sibTrans" cxnId="{05EA787D-D6E9-4EB2-810E-F67804BFE703}">
      <dgm:prSet/>
      <dgm:spPr/>
      <dgm:t>
        <a:bodyPr/>
        <a:lstStyle/>
        <a:p>
          <a:endParaRPr lang="en-US"/>
        </a:p>
      </dgm:t>
    </dgm:pt>
    <dgm:pt modelId="{3EE5DC91-9C0A-45DD-95DA-B4705B566DBB}">
      <dgm:prSet/>
      <dgm:spPr/>
      <dgm:t>
        <a:bodyPr/>
        <a:lstStyle/>
        <a:p>
          <a:r>
            <a:rPr lang="en-US"/>
            <a:t>Empower teens to make decisions about their health</a:t>
          </a:r>
        </a:p>
      </dgm:t>
    </dgm:pt>
    <dgm:pt modelId="{07279ACE-41A6-4E72-A54B-691C51C90746}" type="parTrans" cxnId="{70B0108A-3AF3-4ABD-A997-7E718FBF9B5A}">
      <dgm:prSet/>
      <dgm:spPr/>
      <dgm:t>
        <a:bodyPr/>
        <a:lstStyle/>
        <a:p>
          <a:endParaRPr lang="en-US"/>
        </a:p>
      </dgm:t>
    </dgm:pt>
    <dgm:pt modelId="{1B27317D-0D03-47BE-8D43-7F3F726341B0}" type="sibTrans" cxnId="{70B0108A-3AF3-4ABD-A997-7E718FBF9B5A}">
      <dgm:prSet/>
      <dgm:spPr/>
      <dgm:t>
        <a:bodyPr/>
        <a:lstStyle/>
        <a:p>
          <a:endParaRPr lang="en-US"/>
        </a:p>
      </dgm:t>
    </dgm:pt>
    <dgm:pt modelId="{F116A2E9-1643-4C63-AA28-CED7B735CC70}">
      <dgm:prSet/>
      <dgm:spPr/>
      <dgm:t>
        <a:bodyPr/>
        <a:lstStyle/>
        <a:p>
          <a:r>
            <a:rPr lang="en-US"/>
            <a:t>HPV VAX NOW and other campaigns</a:t>
          </a:r>
        </a:p>
      </dgm:t>
    </dgm:pt>
    <dgm:pt modelId="{253C9678-7948-4424-9802-7599D7AD0779}" type="parTrans" cxnId="{290A863B-5239-4418-8E47-9D499FFAFF86}">
      <dgm:prSet/>
      <dgm:spPr/>
      <dgm:t>
        <a:bodyPr/>
        <a:lstStyle/>
        <a:p>
          <a:endParaRPr lang="en-US"/>
        </a:p>
      </dgm:t>
    </dgm:pt>
    <dgm:pt modelId="{1EC6E83F-9E21-4774-B485-A7E1C200DCDF}" type="sibTrans" cxnId="{290A863B-5239-4418-8E47-9D499FFAFF86}">
      <dgm:prSet/>
      <dgm:spPr/>
      <dgm:t>
        <a:bodyPr/>
        <a:lstStyle/>
        <a:p>
          <a:endParaRPr lang="en-US"/>
        </a:p>
      </dgm:t>
    </dgm:pt>
    <dgm:pt modelId="{A43035E0-077F-4061-8E76-0CA3BD4CDB14}" type="pres">
      <dgm:prSet presAssocID="{0DE75C0F-59F8-470E-A543-71DA8C1E3400}" presName="linear" presStyleCnt="0">
        <dgm:presLayoutVars>
          <dgm:animLvl val="lvl"/>
          <dgm:resizeHandles val="exact"/>
        </dgm:presLayoutVars>
      </dgm:prSet>
      <dgm:spPr/>
    </dgm:pt>
    <dgm:pt modelId="{0C460B47-D6D6-4546-8FB1-2F47BCB5216D}" type="pres">
      <dgm:prSet presAssocID="{1B81D8D7-B631-43B1-A6C8-8685757F358A}" presName="parentText" presStyleLbl="node1" presStyleIdx="0" presStyleCnt="3">
        <dgm:presLayoutVars>
          <dgm:chMax val="0"/>
          <dgm:bulletEnabled val="1"/>
        </dgm:presLayoutVars>
      </dgm:prSet>
      <dgm:spPr/>
    </dgm:pt>
    <dgm:pt modelId="{9313436D-2D51-4D5B-85DA-36859677DA5D}" type="pres">
      <dgm:prSet presAssocID="{256358C3-E7F7-4200-9BAF-45DC821E6B07}" presName="spacer" presStyleCnt="0"/>
      <dgm:spPr/>
    </dgm:pt>
    <dgm:pt modelId="{1C517235-4ED5-4C20-BFA5-A1F490E5C2E1}" type="pres">
      <dgm:prSet presAssocID="{3EE5DC91-9C0A-45DD-95DA-B4705B566DBB}" presName="parentText" presStyleLbl="node1" presStyleIdx="1" presStyleCnt="3">
        <dgm:presLayoutVars>
          <dgm:chMax val="0"/>
          <dgm:bulletEnabled val="1"/>
        </dgm:presLayoutVars>
      </dgm:prSet>
      <dgm:spPr/>
    </dgm:pt>
    <dgm:pt modelId="{2BF071ED-2148-4C80-BC9A-5C3BE9183ED3}" type="pres">
      <dgm:prSet presAssocID="{1B27317D-0D03-47BE-8D43-7F3F726341B0}" presName="spacer" presStyleCnt="0"/>
      <dgm:spPr/>
    </dgm:pt>
    <dgm:pt modelId="{E50F9C92-9124-468F-8F57-DDC14B9F5F7C}" type="pres">
      <dgm:prSet presAssocID="{F116A2E9-1643-4C63-AA28-CED7B735CC70}" presName="parentText" presStyleLbl="node1" presStyleIdx="2" presStyleCnt="3">
        <dgm:presLayoutVars>
          <dgm:chMax val="0"/>
          <dgm:bulletEnabled val="1"/>
        </dgm:presLayoutVars>
      </dgm:prSet>
      <dgm:spPr/>
    </dgm:pt>
  </dgm:ptLst>
  <dgm:cxnLst>
    <dgm:cxn modelId="{6334070B-6306-4F93-A43D-41DE6A612D12}" type="presOf" srcId="{0DE75C0F-59F8-470E-A543-71DA8C1E3400}" destId="{A43035E0-077F-4061-8E76-0CA3BD4CDB14}" srcOrd="0" destOrd="0" presId="urn:microsoft.com/office/officeart/2005/8/layout/vList2"/>
    <dgm:cxn modelId="{290A863B-5239-4418-8E47-9D499FFAFF86}" srcId="{0DE75C0F-59F8-470E-A543-71DA8C1E3400}" destId="{F116A2E9-1643-4C63-AA28-CED7B735CC70}" srcOrd="2" destOrd="0" parTransId="{253C9678-7948-4424-9802-7599D7AD0779}" sibTransId="{1EC6E83F-9E21-4774-B485-A7E1C200DCDF}"/>
    <dgm:cxn modelId="{588E6E6E-E5FF-45DF-8036-78724EF0260E}" type="presOf" srcId="{1B81D8D7-B631-43B1-A6C8-8685757F358A}" destId="{0C460B47-D6D6-4546-8FB1-2F47BCB5216D}" srcOrd="0" destOrd="0" presId="urn:microsoft.com/office/officeart/2005/8/layout/vList2"/>
    <dgm:cxn modelId="{24F27D51-082D-4457-B396-DF97E6F83EEE}" type="presOf" srcId="{F116A2E9-1643-4C63-AA28-CED7B735CC70}" destId="{E50F9C92-9124-468F-8F57-DDC14B9F5F7C}" srcOrd="0" destOrd="0" presId="urn:microsoft.com/office/officeart/2005/8/layout/vList2"/>
    <dgm:cxn modelId="{05EA787D-D6E9-4EB2-810E-F67804BFE703}" srcId="{0DE75C0F-59F8-470E-A543-71DA8C1E3400}" destId="{1B81D8D7-B631-43B1-A6C8-8685757F358A}" srcOrd="0" destOrd="0" parTransId="{36CCCB0C-19D5-4105-8352-AB06FAB68B9D}" sibTransId="{256358C3-E7F7-4200-9BAF-45DC821E6B07}"/>
    <dgm:cxn modelId="{70B0108A-3AF3-4ABD-A997-7E718FBF9B5A}" srcId="{0DE75C0F-59F8-470E-A543-71DA8C1E3400}" destId="{3EE5DC91-9C0A-45DD-95DA-B4705B566DBB}" srcOrd="1" destOrd="0" parTransId="{07279ACE-41A6-4E72-A54B-691C51C90746}" sibTransId="{1B27317D-0D03-47BE-8D43-7F3F726341B0}"/>
    <dgm:cxn modelId="{BB3D65E8-FAC5-41F3-AC7C-FC8D258CD181}" type="presOf" srcId="{3EE5DC91-9C0A-45DD-95DA-B4705B566DBB}" destId="{1C517235-4ED5-4C20-BFA5-A1F490E5C2E1}" srcOrd="0" destOrd="0" presId="urn:microsoft.com/office/officeart/2005/8/layout/vList2"/>
    <dgm:cxn modelId="{1C3E42C9-8AF8-4585-8EA8-5236729B76C5}" type="presParOf" srcId="{A43035E0-077F-4061-8E76-0CA3BD4CDB14}" destId="{0C460B47-D6D6-4546-8FB1-2F47BCB5216D}" srcOrd="0" destOrd="0" presId="urn:microsoft.com/office/officeart/2005/8/layout/vList2"/>
    <dgm:cxn modelId="{0F1C7AB1-2779-4EDB-BAAD-27C4472681AE}" type="presParOf" srcId="{A43035E0-077F-4061-8E76-0CA3BD4CDB14}" destId="{9313436D-2D51-4D5B-85DA-36859677DA5D}" srcOrd="1" destOrd="0" presId="urn:microsoft.com/office/officeart/2005/8/layout/vList2"/>
    <dgm:cxn modelId="{BBE4FFB9-9748-4917-B0FB-A8285A862CB4}" type="presParOf" srcId="{A43035E0-077F-4061-8E76-0CA3BD4CDB14}" destId="{1C517235-4ED5-4C20-BFA5-A1F490E5C2E1}" srcOrd="2" destOrd="0" presId="urn:microsoft.com/office/officeart/2005/8/layout/vList2"/>
    <dgm:cxn modelId="{598D4BF4-CE3B-4C55-B4B6-646C0E4229D2}" type="presParOf" srcId="{A43035E0-077F-4061-8E76-0CA3BD4CDB14}" destId="{2BF071ED-2148-4C80-BC9A-5C3BE9183ED3}" srcOrd="3" destOrd="0" presId="urn:microsoft.com/office/officeart/2005/8/layout/vList2"/>
    <dgm:cxn modelId="{99AB7832-01A3-49AA-A0F5-59606ED8AE9A}" type="presParOf" srcId="{A43035E0-077F-4061-8E76-0CA3BD4CDB14}" destId="{E50F9C92-9124-468F-8F57-DDC14B9F5F7C}"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16C953-EACB-4134-9524-B6E46A5363DA}">
      <dsp:nvSpPr>
        <dsp:cNvPr id="0" name=""/>
        <dsp:cNvSpPr/>
      </dsp:nvSpPr>
      <dsp:spPr>
        <a:xfrm>
          <a:off x="21233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D0409FA-7113-4F39-8FAD-76EA9624CB08}">
      <dsp:nvSpPr>
        <dsp:cNvPr id="0" name=""/>
        <dsp:cNvSpPr/>
      </dsp:nvSpPr>
      <dsp:spPr>
        <a:xfrm>
          <a:off x="492877"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587551F-39AD-470A-88C6-4F9F7BA4471A}">
      <dsp:nvSpPr>
        <dsp:cNvPr id="0" name=""/>
        <dsp:cNvSpPr/>
      </dsp:nvSpPr>
      <dsp:spPr>
        <a:xfrm>
          <a:off x="1834517"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Bahnschrift SemiLight" panose="020B0502040204020203" pitchFamily="34" charset="0"/>
            </a:rPr>
            <a:t>Examine Successes</a:t>
          </a:r>
        </a:p>
      </dsp:txBody>
      <dsp:txXfrm>
        <a:off x="1834517" y="469890"/>
        <a:ext cx="3148942" cy="1335915"/>
      </dsp:txXfrm>
    </dsp:sp>
    <dsp:sp modelId="{0BE82064-4063-46ED-8E76-A9AF4745B823}">
      <dsp:nvSpPr>
        <dsp:cNvPr id="0" name=""/>
        <dsp:cNvSpPr/>
      </dsp:nvSpPr>
      <dsp:spPr>
        <a:xfrm>
          <a:off x="553213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3DB9742-6EF2-4DDF-ABD8-699FD38819B8}">
      <dsp:nvSpPr>
        <dsp:cNvPr id="0" name=""/>
        <dsp:cNvSpPr/>
      </dsp:nvSpPr>
      <dsp:spPr>
        <a:xfrm>
          <a:off x="5812681"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1EE461B-31CF-43B3-8369-081F718E1F55}">
      <dsp:nvSpPr>
        <dsp:cNvPr id="0" name=""/>
        <dsp:cNvSpPr/>
      </dsp:nvSpPr>
      <dsp:spPr>
        <a:xfrm>
          <a:off x="7154322"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Bahnschrift SemiLight" panose="020B0502040204020203" pitchFamily="34" charset="0"/>
            </a:rPr>
            <a:t>Increase Education Efforts</a:t>
          </a:r>
        </a:p>
      </dsp:txBody>
      <dsp:txXfrm>
        <a:off x="7154322" y="469890"/>
        <a:ext cx="3148942" cy="1335915"/>
      </dsp:txXfrm>
    </dsp:sp>
    <dsp:sp modelId="{4273BD37-C201-4F21-A870-5A591151978E}">
      <dsp:nvSpPr>
        <dsp:cNvPr id="0" name=""/>
        <dsp:cNvSpPr/>
      </dsp:nvSpPr>
      <dsp:spPr>
        <a:xfrm>
          <a:off x="212335"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8483CAC-B3EB-4A5F-82F5-7FCB9A2A2A62}">
      <dsp:nvSpPr>
        <dsp:cNvPr id="0" name=""/>
        <dsp:cNvSpPr/>
      </dsp:nvSpPr>
      <dsp:spPr>
        <a:xfrm>
          <a:off x="492877" y="2826074"/>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67B1F3B-E1D5-4733-8438-D610152395E3}">
      <dsp:nvSpPr>
        <dsp:cNvPr id="0" name=""/>
        <dsp:cNvSpPr/>
      </dsp:nvSpPr>
      <dsp:spPr>
        <a:xfrm>
          <a:off x="1834517"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Bahnschrift SemiLight" panose="020B0502040204020203" pitchFamily="34" charset="0"/>
            </a:rPr>
            <a:t>Address Barriers &amp; Limitations</a:t>
          </a:r>
        </a:p>
      </dsp:txBody>
      <dsp:txXfrm>
        <a:off x="1834517" y="2545532"/>
        <a:ext cx="3148942" cy="1335915"/>
      </dsp:txXfrm>
    </dsp:sp>
    <dsp:sp modelId="{2BA4A4CE-0BE1-4691-80C4-F47DE9097C7F}">
      <dsp:nvSpPr>
        <dsp:cNvPr id="0" name=""/>
        <dsp:cNvSpPr/>
      </dsp:nvSpPr>
      <dsp:spPr>
        <a:xfrm>
          <a:off x="5532139" y="2545532"/>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635921A-BBA2-4631-B06A-77B14297089A}">
      <dsp:nvSpPr>
        <dsp:cNvPr id="0" name=""/>
        <dsp:cNvSpPr/>
      </dsp:nvSpPr>
      <dsp:spPr>
        <a:xfrm>
          <a:off x="5812681" y="2826074"/>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80BA24-9BF9-469A-B05E-83685FCF6C7C}">
      <dsp:nvSpPr>
        <dsp:cNvPr id="0" name=""/>
        <dsp:cNvSpPr/>
      </dsp:nvSpPr>
      <dsp:spPr>
        <a:xfrm>
          <a:off x="7154322" y="2545532"/>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1066800">
            <a:lnSpc>
              <a:spcPct val="100000"/>
            </a:lnSpc>
            <a:spcBef>
              <a:spcPct val="0"/>
            </a:spcBef>
            <a:spcAft>
              <a:spcPct val="35000"/>
            </a:spcAft>
            <a:buNone/>
          </a:pPr>
          <a:r>
            <a:rPr lang="en-US" sz="2400" kern="1200" dirty="0">
              <a:latin typeface="Bahnschrift SemiLight" panose="020B0502040204020203" pitchFamily="34" charset="0"/>
            </a:rPr>
            <a:t>Keep Studying Data</a:t>
          </a:r>
        </a:p>
      </dsp:txBody>
      <dsp:txXfrm>
        <a:off x="7154322" y="2545532"/>
        <a:ext cx="3148942" cy="133591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C460B47-D6D6-4546-8FB1-2F47BCB5216D}">
      <dsp:nvSpPr>
        <dsp:cNvPr id="0" name=""/>
        <dsp:cNvSpPr/>
      </dsp:nvSpPr>
      <dsp:spPr>
        <a:xfrm>
          <a:off x="0" y="549369"/>
          <a:ext cx="4108372"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Change perception of the vaccine</a:t>
          </a:r>
        </a:p>
      </dsp:txBody>
      <dsp:txXfrm>
        <a:off x="50489" y="599858"/>
        <a:ext cx="4007394" cy="933302"/>
      </dsp:txXfrm>
    </dsp:sp>
    <dsp:sp modelId="{1C517235-4ED5-4C20-BFA5-A1F490E5C2E1}">
      <dsp:nvSpPr>
        <dsp:cNvPr id="0" name=""/>
        <dsp:cNvSpPr/>
      </dsp:nvSpPr>
      <dsp:spPr>
        <a:xfrm>
          <a:off x="0" y="1658529"/>
          <a:ext cx="4108372"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Empower teens to make decisions about their health</a:t>
          </a:r>
        </a:p>
      </dsp:txBody>
      <dsp:txXfrm>
        <a:off x="50489" y="1709018"/>
        <a:ext cx="4007394" cy="933302"/>
      </dsp:txXfrm>
    </dsp:sp>
    <dsp:sp modelId="{E50F9C92-9124-468F-8F57-DDC14B9F5F7C}">
      <dsp:nvSpPr>
        <dsp:cNvPr id="0" name=""/>
        <dsp:cNvSpPr/>
      </dsp:nvSpPr>
      <dsp:spPr>
        <a:xfrm>
          <a:off x="0" y="2767689"/>
          <a:ext cx="4108372" cy="103428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HPV VAX NOW and other campaigns</a:t>
          </a:r>
        </a:p>
      </dsp:txBody>
      <dsp:txXfrm>
        <a:off x="50489" y="2818178"/>
        <a:ext cx="4007394" cy="933302"/>
      </dsp:txXfrm>
    </dsp:sp>
  </dsp:spTree>
</dsp:drawing>
</file>

<file path=ppt/diagrams/layout1.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4A47B1-E1F3-413C-8B6D-FD58508C9CDC}" type="datetimeFigureOut">
              <a:rPr lang="en-US" smtClean="0"/>
              <a:t>5/6/2021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E9CCCC-BD52-4B84-ADEB-4036595957FA}" type="slidenum">
              <a:rPr lang="en-US" smtClean="0"/>
              <a:t>‹#›</a:t>
            </a:fld>
            <a:endParaRPr lang="en-US"/>
          </a:p>
        </p:txBody>
      </p:sp>
    </p:spTree>
    <p:extLst>
      <p:ext uri="{BB962C8B-B14F-4D97-AF65-F5344CB8AC3E}">
        <p14:creationId xmlns:p14="http://schemas.microsoft.com/office/powerpoint/2010/main" val="2631620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Understanding HPV vaccination rates to meet the American Cancer Society’s goal of eliminating vaccine-preventable HPV cancers. </a:t>
            </a:r>
          </a:p>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1</a:t>
            </a:fld>
            <a:endParaRPr lang="en-US"/>
          </a:p>
        </p:txBody>
      </p:sp>
    </p:spTree>
    <p:extLst>
      <p:ext uri="{BB962C8B-B14F-4D97-AF65-F5344CB8AC3E}">
        <p14:creationId xmlns:p14="http://schemas.microsoft.com/office/powerpoint/2010/main" val="33509164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And you can see how it transforms to show which regions have the highest rates of HPV vaccination, in particular, the northeast. </a:t>
            </a:r>
          </a:p>
        </p:txBody>
      </p:sp>
      <p:sp>
        <p:nvSpPr>
          <p:cNvPr id="4" name="Slide Number Placeholder 3"/>
          <p:cNvSpPr>
            <a:spLocks noGrp="1"/>
          </p:cNvSpPr>
          <p:nvPr>
            <p:ph type="sldNum" sz="quarter" idx="5"/>
          </p:nvPr>
        </p:nvSpPr>
        <p:spPr/>
        <p:txBody>
          <a:bodyPr/>
          <a:lstStyle/>
          <a:p>
            <a:fld id="{8DE9CCCC-BD52-4B84-ADEB-4036595957FA}" type="slidenum">
              <a:rPr lang="en-US" smtClean="0"/>
              <a:t>12</a:t>
            </a:fld>
            <a:endParaRPr lang="en-US"/>
          </a:p>
        </p:txBody>
      </p:sp>
    </p:spTree>
    <p:extLst>
      <p:ext uri="{BB962C8B-B14F-4D97-AF65-F5344CB8AC3E}">
        <p14:creationId xmlns:p14="http://schemas.microsoft.com/office/powerpoint/2010/main" val="4099882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Politically democratic states tend have higher vaccination rates than republican states do. This may tie into the cultural hesitancy surrounding the vaccine and the availability of sex education and related programs in the state (e.g., Planned Parenthood or other clinics that offer the vaccine). One extreme exception to note is North Dakota (second highest vaccination rate in the country despite being strongly republican). </a:t>
            </a:r>
          </a:p>
        </p:txBody>
      </p:sp>
      <p:sp>
        <p:nvSpPr>
          <p:cNvPr id="4" name="Slide Number Placeholder 3"/>
          <p:cNvSpPr>
            <a:spLocks noGrp="1"/>
          </p:cNvSpPr>
          <p:nvPr>
            <p:ph type="sldNum" sz="quarter" idx="5"/>
          </p:nvPr>
        </p:nvSpPr>
        <p:spPr/>
        <p:txBody>
          <a:bodyPr/>
          <a:lstStyle/>
          <a:p>
            <a:fld id="{8DE9CCCC-BD52-4B84-ADEB-4036595957FA}" type="slidenum">
              <a:rPr lang="en-US" smtClean="0"/>
              <a:t>13</a:t>
            </a:fld>
            <a:endParaRPr lang="en-US"/>
          </a:p>
        </p:txBody>
      </p:sp>
    </p:spTree>
    <p:extLst>
      <p:ext uri="{BB962C8B-B14F-4D97-AF65-F5344CB8AC3E}">
        <p14:creationId xmlns:p14="http://schemas.microsoft.com/office/powerpoint/2010/main" val="2119717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Perhaps somewhat surprisingly, for most states, vaccination rates are higher for those living below the poverty line as opposed to at or above the poverty line. This is likely due to efforts of Planned Parenthood, Vaccines for Children (VFC), and other cost-reducing programs. This suggests that low vaccination rates are not due to lack of access so much as they are due to other factors such as culture or vaccine hesitancy. </a:t>
            </a:r>
          </a:p>
        </p:txBody>
      </p:sp>
      <p:sp>
        <p:nvSpPr>
          <p:cNvPr id="4" name="Slide Number Placeholder 3"/>
          <p:cNvSpPr>
            <a:spLocks noGrp="1"/>
          </p:cNvSpPr>
          <p:nvPr>
            <p:ph type="sldNum" sz="quarter" idx="5"/>
          </p:nvPr>
        </p:nvSpPr>
        <p:spPr/>
        <p:txBody>
          <a:bodyPr/>
          <a:lstStyle/>
          <a:p>
            <a:fld id="{8DE9CCCC-BD52-4B84-ADEB-4036595957FA}" type="slidenum">
              <a:rPr lang="en-US" smtClean="0"/>
              <a:t>14</a:t>
            </a:fld>
            <a:endParaRPr lang="en-US"/>
          </a:p>
        </p:txBody>
      </p:sp>
    </p:spTree>
    <p:extLst>
      <p:ext uri="{BB962C8B-B14F-4D97-AF65-F5344CB8AC3E}">
        <p14:creationId xmlns:p14="http://schemas.microsoft.com/office/powerpoint/2010/main" val="3283845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Last, but not least, this graph compares female and male vaccination rates from 2019 across different states and is sorted by the difference between those rates.  Vaccination rates still tend to be higher for females than for males in most states, by about 4.25% on average. In some states, there is up to an almost 15% difference. </a:t>
            </a:r>
          </a:p>
        </p:txBody>
      </p:sp>
      <p:sp>
        <p:nvSpPr>
          <p:cNvPr id="4" name="Slide Number Placeholder 3"/>
          <p:cNvSpPr>
            <a:spLocks noGrp="1"/>
          </p:cNvSpPr>
          <p:nvPr>
            <p:ph type="sldNum" sz="quarter" idx="5"/>
          </p:nvPr>
        </p:nvSpPr>
        <p:spPr/>
        <p:txBody>
          <a:bodyPr/>
          <a:lstStyle/>
          <a:p>
            <a:fld id="{8DE9CCCC-BD52-4B84-ADEB-4036595957FA}" type="slidenum">
              <a:rPr lang="en-US" smtClean="0"/>
              <a:t>15</a:t>
            </a:fld>
            <a:endParaRPr lang="en-US"/>
          </a:p>
        </p:txBody>
      </p:sp>
    </p:spTree>
    <p:extLst>
      <p:ext uri="{BB962C8B-B14F-4D97-AF65-F5344CB8AC3E}">
        <p14:creationId xmlns:p14="http://schemas.microsoft.com/office/powerpoint/2010/main" val="12799955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order to reach our goal of annually vaccinating 80% of 13-year-olds, we should examine our successes, increase education efforts, address other barriers, and keep studying the data</a:t>
            </a:r>
          </a:p>
        </p:txBody>
      </p:sp>
      <p:sp>
        <p:nvSpPr>
          <p:cNvPr id="4" name="Slide Number Placeholder 3"/>
          <p:cNvSpPr>
            <a:spLocks noGrp="1"/>
          </p:cNvSpPr>
          <p:nvPr>
            <p:ph type="sldNum" sz="quarter" idx="5"/>
          </p:nvPr>
        </p:nvSpPr>
        <p:spPr/>
        <p:txBody>
          <a:bodyPr/>
          <a:lstStyle/>
          <a:p>
            <a:fld id="{8DE9CCCC-BD52-4B84-ADEB-4036595957FA}" type="slidenum">
              <a:rPr lang="en-US" smtClean="0"/>
              <a:t>17</a:t>
            </a:fld>
            <a:endParaRPr lang="en-US"/>
          </a:p>
        </p:txBody>
      </p:sp>
    </p:spTree>
    <p:extLst>
      <p:ext uri="{BB962C8B-B14F-4D97-AF65-F5344CB8AC3E}">
        <p14:creationId xmlns:p14="http://schemas.microsoft.com/office/powerpoint/2010/main" val="3750517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Examining successes can help inform our future interventions with the most effective approaches – especially studying unlikely successes like North Dakota, which has the second highest vaccination rate in the country ( about 77% despite being strongly republican).  </a:t>
            </a:r>
          </a:p>
          <a:p>
            <a:pPr marL="0" lvl="0" indent="0">
              <a:buFontTx/>
              <a:buNone/>
            </a:pPr>
            <a:endParaRPr lang="en-US" dirty="0"/>
          </a:p>
          <a:p>
            <a:pPr marL="0" lvl="0" indent="0">
              <a:buFontTx/>
              <a:buNone/>
            </a:pPr>
            <a:r>
              <a:rPr lang="en-US" dirty="0"/>
              <a:t>Potential explanations include the programs that they have in place. (i.e., postcards to parents, call to action to PCPs, lots of available info on the website directly aimed at parents and teens). The language they use in recommendations is also important (i.e., not describing it as being “optional” and including it in a list of other routinely recommended vaccines”)</a:t>
            </a:r>
          </a:p>
          <a:p>
            <a:pPr marL="457200" lvl="1" indent="0">
              <a:buFontTx/>
              <a:buNone/>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18</a:t>
            </a:fld>
            <a:endParaRPr lang="en-US"/>
          </a:p>
        </p:txBody>
      </p:sp>
    </p:spTree>
    <p:extLst>
      <p:ext uri="{BB962C8B-B14F-4D97-AF65-F5344CB8AC3E}">
        <p14:creationId xmlns:p14="http://schemas.microsoft.com/office/powerpoint/2010/main" val="27092823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0" indent="0">
              <a:buFontTx/>
              <a:buNone/>
            </a:pPr>
            <a:r>
              <a:rPr lang="en-US" dirty="0"/>
              <a:t>Address culture and perceptions of the vaccine through education effort</a:t>
            </a:r>
          </a:p>
          <a:p>
            <a:pPr marL="171450" lvl="0" indent="-171450">
              <a:buFont typeface="Arial" panose="020B0604020202020204" pitchFamily="34" charset="0"/>
              <a:buChar char="•"/>
            </a:pPr>
            <a:r>
              <a:rPr lang="en-US" dirty="0"/>
              <a:t>Connection to STD</a:t>
            </a:r>
          </a:p>
          <a:p>
            <a:pPr marL="171450" lvl="0" indent="-171450">
              <a:buFont typeface="Arial" panose="020B0604020202020204" pitchFamily="34" charset="0"/>
              <a:buChar char="•"/>
            </a:pPr>
            <a:r>
              <a:rPr lang="en-US" dirty="0"/>
              <a:t>Data presented shows that there’s still a discrepancy between female and male vaccination rates</a:t>
            </a:r>
          </a:p>
          <a:p>
            <a:pPr marL="628650" lvl="1" indent="-171450">
              <a:buFont typeface="Arial" panose="020B0604020202020204" pitchFamily="34" charset="0"/>
              <a:buChar char="•"/>
            </a:pPr>
            <a:r>
              <a:rPr lang="en-US" dirty="0"/>
              <a:t>association with being for females only/perceived lack of direct benefit for males -&gt; need more education</a:t>
            </a:r>
          </a:p>
          <a:p>
            <a:pPr marL="171450" lvl="0" indent="-171450">
              <a:buFont typeface="Arial" panose="020B0604020202020204" pitchFamily="34" charset="0"/>
              <a:buChar char="•"/>
            </a:pPr>
            <a:r>
              <a:rPr lang="en-US" dirty="0"/>
              <a:t>Many resources (i.e., info sheets, movies like Someone You Love: The HPV Epidemic)</a:t>
            </a:r>
          </a:p>
          <a:p>
            <a:pPr marL="171450" lvl="0" indent="-171450">
              <a:buFont typeface="Arial" panose="020B0604020202020204" pitchFamily="34" charset="0"/>
              <a:buChar char="•"/>
            </a:pPr>
            <a:r>
              <a:rPr lang="en-US" dirty="0"/>
              <a:t>Social media campaigns have been successful in the past at positively influencing health behaviors (i.e., reducing smoking, usage of </a:t>
            </a:r>
            <a:r>
              <a:rPr lang="en-US" dirty="0" err="1"/>
              <a:t>PrEP</a:t>
            </a:r>
            <a:r>
              <a:rPr lang="en-US" dirty="0"/>
              <a:t>)</a:t>
            </a:r>
          </a:p>
          <a:p>
            <a:pPr marL="171450" lvl="0" indent="-171450">
              <a:buFont typeface="Arial" panose="020B0604020202020204" pitchFamily="34" charset="0"/>
              <a:buChar char="•"/>
            </a:pPr>
            <a:r>
              <a:rPr lang="en-US" dirty="0"/>
              <a:t>Campaigns already exist (Dept of Health and Human Services launched HPV VAX NOW for young adults) – just need to expand the audience and the types of information presented</a:t>
            </a:r>
          </a:p>
          <a:p>
            <a:pPr marL="171450" indent="-171450">
              <a:buFontTx/>
              <a:buChar char="-"/>
            </a:pPr>
            <a:endParaRPr lang="en-US" dirty="0"/>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19</a:t>
            </a:fld>
            <a:endParaRPr lang="en-US"/>
          </a:p>
        </p:txBody>
      </p:sp>
    </p:spTree>
    <p:extLst>
      <p:ext uri="{BB962C8B-B14F-4D97-AF65-F5344CB8AC3E}">
        <p14:creationId xmlns:p14="http://schemas.microsoft.com/office/powerpoint/2010/main" val="7909303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saw in the visualizations that financial concerns are not a major barrier… we need to consider and address other barriers to vaccination and the limitations of current interventions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Push for legislation to allow minors to get vaccinated without parental consent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The table on the right showcases the states which allow adolescents to make health care decisions without parental consent and the extent to which they are able to do so.</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Lobby for school mandates in more states and improve current ones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Make sure mandates are for all genders</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Stricter rules for exemptions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dirty="0"/>
              <a:t>Target over-looked populations, i.e., adolescents who do not have a stable health care provider or have less access to information (e.g., homeschooled students who may not receive sex education and have access to a trusted adult other than their parents/guardians).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US" dirty="0"/>
          </a:p>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20</a:t>
            </a:fld>
            <a:endParaRPr lang="en-US"/>
          </a:p>
        </p:txBody>
      </p:sp>
    </p:spTree>
    <p:extLst>
      <p:ext uri="{BB962C8B-B14F-4D97-AF65-F5344CB8AC3E}">
        <p14:creationId xmlns:p14="http://schemas.microsoft.com/office/powerpoint/2010/main" val="24663877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Finally, and most importantly, we need to keep analyzing new data as it comes in. It’s especially paramount for 2020 data – a year where outpatient care was greatly reduced (especially in person visits and thus vaccinations). 2020 is also an important year to look at in order to understand how the pandemic may have disproportionately affected HPV vaccine access for certain populations. </a:t>
            </a:r>
          </a:p>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21</a:t>
            </a:fld>
            <a:endParaRPr lang="en-US"/>
          </a:p>
        </p:txBody>
      </p:sp>
    </p:spTree>
    <p:extLst>
      <p:ext uri="{BB962C8B-B14F-4D97-AF65-F5344CB8AC3E}">
        <p14:creationId xmlns:p14="http://schemas.microsoft.com/office/powerpoint/2010/main" val="36964959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22</a:t>
            </a:fld>
            <a:endParaRPr lang="en-US"/>
          </a:p>
        </p:txBody>
      </p:sp>
    </p:spTree>
    <p:extLst>
      <p:ext uri="{BB962C8B-B14F-4D97-AF65-F5344CB8AC3E}">
        <p14:creationId xmlns:p14="http://schemas.microsoft.com/office/powerpoint/2010/main" val="22334366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DE9CCCC-BD52-4B84-ADEB-4036595957FA}" type="slidenum">
              <a:rPr lang="en-US" smtClean="0"/>
              <a:t>2</a:t>
            </a:fld>
            <a:endParaRPr lang="en-US"/>
          </a:p>
        </p:txBody>
      </p:sp>
    </p:spTree>
    <p:extLst>
      <p:ext uri="{BB962C8B-B14F-4D97-AF65-F5344CB8AC3E}">
        <p14:creationId xmlns:p14="http://schemas.microsoft.com/office/powerpoint/2010/main" val="2031332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With the current incidence rate, it’s estimated that 80% of sexually active adults will get the virus at some point in their lives. </a:t>
            </a:r>
          </a:p>
          <a:p>
            <a:pPr marL="171450" indent="-171450">
              <a:buFontTx/>
              <a:buChar char="-"/>
            </a:pPr>
            <a:r>
              <a:rPr lang="en-US" dirty="0"/>
              <a:t>Why does this matter? HPV is linked to:</a:t>
            </a:r>
          </a:p>
          <a:p>
            <a:pPr marL="628650" lvl="1" indent="-171450">
              <a:buFontTx/>
              <a:buChar char="-"/>
            </a:pPr>
            <a:r>
              <a:rPr lang="en-US" dirty="0"/>
              <a:t>Genital warts</a:t>
            </a:r>
          </a:p>
          <a:p>
            <a:pPr marL="628650" lvl="1" indent="-171450">
              <a:buFontTx/>
              <a:buChar char="-"/>
            </a:pPr>
            <a:r>
              <a:rPr lang="en-US" dirty="0"/>
              <a:t>Cervical, oropharyngeal, and other cancers</a:t>
            </a:r>
          </a:p>
        </p:txBody>
      </p:sp>
      <p:sp>
        <p:nvSpPr>
          <p:cNvPr id="4" name="Slide Number Placeholder 3"/>
          <p:cNvSpPr>
            <a:spLocks noGrp="1"/>
          </p:cNvSpPr>
          <p:nvPr>
            <p:ph type="sldNum" sz="quarter" idx="5"/>
          </p:nvPr>
        </p:nvSpPr>
        <p:spPr/>
        <p:txBody>
          <a:bodyPr/>
          <a:lstStyle/>
          <a:p>
            <a:fld id="{8DE9CCCC-BD52-4B84-ADEB-4036595957FA}" type="slidenum">
              <a:rPr lang="en-US" smtClean="0"/>
              <a:t>4</a:t>
            </a:fld>
            <a:endParaRPr lang="en-US"/>
          </a:p>
        </p:txBody>
      </p:sp>
    </p:spTree>
    <p:extLst>
      <p:ext uri="{BB962C8B-B14F-4D97-AF65-F5344CB8AC3E}">
        <p14:creationId xmlns:p14="http://schemas.microsoft.com/office/powerpoint/2010/main" val="2529264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Approved in 2006 for females and in 2009 for females. Recommended for adolescents of both genders by the CDC in 2011. </a:t>
            </a:r>
          </a:p>
          <a:p>
            <a:pPr marL="171450" indent="-171450">
              <a:buFontTx/>
              <a:buChar char="-"/>
            </a:pPr>
            <a:r>
              <a:rPr lang="en-US" dirty="0"/>
              <a:t>Mandated in DC and 3 states: Hawaii, Rhode Island, Virginia for public school attendance </a:t>
            </a:r>
          </a:p>
          <a:p>
            <a:pPr marL="628650" lvl="1" indent="-171450">
              <a:buFontTx/>
              <a:buChar char="-"/>
            </a:pPr>
            <a:r>
              <a:rPr lang="en-US" dirty="0"/>
              <a:t>Albeit with various religious/medical exemptions and gender requirements – e.g., Virginia only requires girls to be vaccinated</a:t>
            </a:r>
          </a:p>
          <a:p>
            <a:pPr marL="628650" lvl="1" indent="-171450">
              <a:buFontTx/>
              <a:buChar char="-"/>
            </a:pPr>
            <a:r>
              <a:rPr lang="en-US" dirty="0"/>
              <a:t>Also does not apply to those who are homeschooled or attend private schools. </a:t>
            </a:r>
          </a:p>
          <a:p>
            <a:pPr marL="628650" lvl="1" indent="-171450">
              <a:buFontTx/>
              <a:buChar char="-"/>
            </a:pPr>
            <a:r>
              <a:rPr lang="en-US" dirty="0"/>
              <a:t>Note: Hawaii did not have legislation in place by the time this data was collected</a:t>
            </a:r>
          </a:p>
          <a:p>
            <a:pPr marL="171450" indent="-171450">
              <a:buFontTx/>
              <a:buChar char="-"/>
            </a:pPr>
            <a:r>
              <a:rPr lang="en-US" dirty="0"/>
              <a:t>Controversy surrounding STD association despite being proven to be extremely safe and effective against cancer-causing serotypes</a:t>
            </a:r>
          </a:p>
          <a:p>
            <a:pPr marL="171450" indent="-171450">
              <a:buFontTx/>
              <a:buChar char="-"/>
            </a:pPr>
            <a:r>
              <a:rPr lang="en-US" dirty="0"/>
              <a:t>Tricky population to target (still under parental/guardian care, adolescent to college age population may not have steady access to healthcare)</a:t>
            </a:r>
          </a:p>
          <a:p>
            <a:pPr marL="171450" indent="-171450">
              <a:buFontTx/>
              <a:buChar char="-"/>
            </a:pPr>
            <a:r>
              <a:rPr lang="en-US" dirty="0"/>
              <a:t>Studying the effects of these policies, recommendations, and connotations can help us target low vaccination populations</a:t>
            </a:r>
          </a:p>
        </p:txBody>
      </p:sp>
      <p:sp>
        <p:nvSpPr>
          <p:cNvPr id="4" name="Slide Number Placeholder 3"/>
          <p:cNvSpPr>
            <a:spLocks noGrp="1"/>
          </p:cNvSpPr>
          <p:nvPr>
            <p:ph type="sldNum" sz="quarter" idx="5"/>
          </p:nvPr>
        </p:nvSpPr>
        <p:spPr/>
        <p:txBody>
          <a:bodyPr/>
          <a:lstStyle/>
          <a:p>
            <a:fld id="{8DE9CCCC-BD52-4B84-ADEB-4036595957FA}" type="slidenum">
              <a:rPr lang="en-US" smtClean="0"/>
              <a:t>6</a:t>
            </a:fld>
            <a:endParaRPr lang="en-US"/>
          </a:p>
        </p:txBody>
      </p:sp>
    </p:spTree>
    <p:extLst>
      <p:ext uri="{BB962C8B-B14F-4D97-AF65-F5344CB8AC3E}">
        <p14:creationId xmlns:p14="http://schemas.microsoft.com/office/powerpoint/2010/main" val="22293195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In comparing rates from 2019 to 2018, generally making progress! On average, improved by ~13.5% </a:t>
            </a:r>
          </a:p>
          <a:p>
            <a:pPr marL="171450" indent="-171450">
              <a:buFontTx/>
              <a:buChar char="-"/>
            </a:pPr>
            <a:r>
              <a:rPr lang="en-US" dirty="0"/>
              <a:t>Slight decrease in North Dakota, but as we’ll see, it has one of the highest vaccination rates</a:t>
            </a:r>
          </a:p>
        </p:txBody>
      </p:sp>
      <p:sp>
        <p:nvSpPr>
          <p:cNvPr id="4" name="Slide Number Placeholder 3"/>
          <p:cNvSpPr>
            <a:spLocks noGrp="1"/>
          </p:cNvSpPr>
          <p:nvPr>
            <p:ph type="sldNum" sz="quarter" idx="5"/>
          </p:nvPr>
        </p:nvSpPr>
        <p:spPr/>
        <p:txBody>
          <a:bodyPr/>
          <a:lstStyle/>
          <a:p>
            <a:fld id="{8DE9CCCC-BD52-4B84-ADEB-4036595957FA}" type="slidenum">
              <a:rPr lang="en-US" smtClean="0"/>
              <a:t>7</a:t>
            </a:fld>
            <a:endParaRPr lang="en-US"/>
          </a:p>
        </p:txBody>
      </p:sp>
    </p:spTree>
    <p:extLst>
      <p:ext uri="{BB962C8B-B14F-4D97-AF65-F5344CB8AC3E}">
        <p14:creationId xmlns:p14="http://schemas.microsoft.com/office/powerpoint/2010/main" val="38459946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 a reminder, one of ACS’s initiatives is Mission: HPV Cancer Free</a:t>
            </a:r>
          </a:p>
        </p:txBody>
      </p:sp>
      <p:sp>
        <p:nvSpPr>
          <p:cNvPr id="4" name="Slide Number Placeholder 3"/>
          <p:cNvSpPr>
            <a:spLocks noGrp="1"/>
          </p:cNvSpPr>
          <p:nvPr>
            <p:ph type="sldNum" sz="quarter" idx="5"/>
          </p:nvPr>
        </p:nvSpPr>
        <p:spPr/>
        <p:txBody>
          <a:bodyPr/>
          <a:lstStyle/>
          <a:p>
            <a:fld id="{8DE9CCCC-BD52-4B84-ADEB-4036595957FA}" type="slidenum">
              <a:rPr lang="en-US" smtClean="0"/>
              <a:t>8</a:t>
            </a:fld>
            <a:endParaRPr lang="en-US"/>
          </a:p>
        </p:txBody>
      </p:sp>
    </p:spTree>
    <p:extLst>
      <p:ext uri="{BB962C8B-B14F-4D97-AF65-F5344CB8AC3E}">
        <p14:creationId xmlns:p14="http://schemas.microsoft.com/office/powerpoint/2010/main" val="11367750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ACS’s mission of HPV Cancer Free aims to eliminate vaccine-preventable HPV cancers by reaching an annual vaccination rate of 80% in 13-year-olds by 2026. </a:t>
            </a:r>
          </a:p>
        </p:txBody>
      </p:sp>
      <p:sp>
        <p:nvSpPr>
          <p:cNvPr id="4" name="Slide Number Placeholder 3"/>
          <p:cNvSpPr>
            <a:spLocks noGrp="1"/>
          </p:cNvSpPr>
          <p:nvPr>
            <p:ph type="sldNum" sz="quarter" idx="5"/>
          </p:nvPr>
        </p:nvSpPr>
        <p:spPr/>
        <p:txBody>
          <a:bodyPr/>
          <a:lstStyle/>
          <a:p>
            <a:fld id="{8DE9CCCC-BD52-4B84-ADEB-4036595957FA}" type="slidenum">
              <a:rPr lang="en-US" smtClean="0"/>
              <a:t>9</a:t>
            </a:fld>
            <a:endParaRPr lang="en-US"/>
          </a:p>
        </p:txBody>
      </p:sp>
    </p:spTree>
    <p:extLst>
      <p:ext uri="{BB962C8B-B14F-4D97-AF65-F5344CB8AC3E}">
        <p14:creationId xmlns:p14="http://schemas.microsoft.com/office/powerpoint/2010/main" val="1685259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reach our goal of increasing vaccination rates, it’s important to analyze the available data to develop tailored interventions. This data comes from the CDC’s 2018 and 2019 Adolescent HPV Vaccination Coverage report.</a:t>
            </a:r>
          </a:p>
        </p:txBody>
      </p:sp>
      <p:sp>
        <p:nvSpPr>
          <p:cNvPr id="4" name="Slide Number Placeholder 3"/>
          <p:cNvSpPr>
            <a:spLocks noGrp="1"/>
          </p:cNvSpPr>
          <p:nvPr>
            <p:ph type="sldNum" sz="quarter" idx="5"/>
          </p:nvPr>
        </p:nvSpPr>
        <p:spPr/>
        <p:txBody>
          <a:bodyPr/>
          <a:lstStyle/>
          <a:p>
            <a:fld id="{8DE9CCCC-BD52-4B84-ADEB-4036595957FA}" type="slidenum">
              <a:rPr lang="en-US" smtClean="0"/>
              <a:t>10</a:t>
            </a:fld>
            <a:endParaRPr lang="en-US"/>
          </a:p>
        </p:txBody>
      </p:sp>
    </p:spTree>
    <p:extLst>
      <p:ext uri="{BB962C8B-B14F-4D97-AF65-F5344CB8AC3E}">
        <p14:creationId xmlns:p14="http://schemas.microsoft.com/office/powerpoint/2010/main" val="1454009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can see a map of the contiguous states, shaded by political leaning, which was obtained from Gallup polls. </a:t>
            </a:r>
          </a:p>
        </p:txBody>
      </p:sp>
      <p:sp>
        <p:nvSpPr>
          <p:cNvPr id="4" name="Slide Number Placeholder 3"/>
          <p:cNvSpPr>
            <a:spLocks noGrp="1"/>
          </p:cNvSpPr>
          <p:nvPr>
            <p:ph type="sldNum" sz="quarter" idx="5"/>
          </p:nvPr>
        </p:nvSpPr>
        <p:spPr/>
        <p:txBody>
          <a:bodyPr/>
          <a:lstStyle/>
          <a:p>
            <a:fld id="{8DE9CCCC-BD52-4B84-ADEB-4036595957FA}" type="slidenum">
              <a:rPr lang="en-US" smtClean="0"/>
              <a:t>11</a:t>
            </a:fld>
            <a:endParaRPr lang="en-US"/>
          </a:p>
        </p:txBody>
      </p:sp>
    </p:spTree>
    <p:extLst>
      <p:ext uri="{BB962C8B-B14F-4D97-AF65-F5344CB8AC3E}">
        <p14:creationId xmlns:p14="http://schemas.microsoft.com/office/powerpoint/2010/main" val="19223106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A47C6A3-E6FA-475F-863F-EFB2227E1C41}"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33326791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47C6A3-E6FA-475F-863F-EFB2227E1C41}"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2417253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47C6A3-E6FA-475F-863F-EFB2227E1C41}"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66841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A47C6A3-E6FA-475F-863F-EFB2227E1C41}"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527249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A47C6A3-E6FA-475F-863F-EFB2227E1C41}" type="datetimeFigureOut">
              <a:rPr lang="en-US" smtClean="0"/>
              <a:t>5/6/2021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912023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A47C6A3-E6FA-475F-863F-EFB2227E1C41}"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792465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A47C6A3-E6FA-475F-863F-EFB2227E1C41}" type="datetimeFigureOut">
              <a:rPr lang="en-US" smtClean="0"/>
              <a:t>5/6/2021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3618267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A47C6A3-E6FA-475F-863F-EFB2227E1C41}" type="datetimeFigureOut">
              <a:rPr lang="en-US" smtClean="0"/>
              <a:t>5/6/2021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153963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A47C6A3-E6FA-475F-863F-EFB2227E1C41}" type="datetimeFigureOut">
              <a:rPr lang="en-US" smtClean="0"/>
              <a:t>5/6/2021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180191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47C6A3-E6FA-475F-863F-EFB2227E1C41}"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981576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A47C6A3-E6FA-475F-863F-EFB2227E1C41}" type="datetimeFigureOut">
              <a:rPr lang="en-US" smtClean="0"/>
              <a:t>5/6/2021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A8B2536-C836-4A61-99E4-A2FC1149611E}" type="slidenum">
              <a:rPr lang="en-US" smtClean="0"/>
              <a:t>‹#›</a:t>
            </a:fld>
            <a:endParaRPr lang="en-US"/>
          </a:p>
        </p:txBody>
      </p:sp>
    </p:spTree>
    <p:extLst>
      <p:ext uri="{BB962C8B-B14F-4D97-AF65-F5344CB8AC3E}">
        <p14:creationId xmlns:p14="http://schemas.microsoft.com/office/powerpoint/2010/main" val="3251225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A47C6A3-E6FA-475F-863F-EFB2227E1C41}" type="datetimeFigureOut">
              <a:rPr lang="en-US" smtClean="0"/>
              <a:t>5/6/2021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8B2536-C836-4A61-99E4-A2FC1149611E}" type="slidenum">
              <a:rPr lang="en-US" smtClean="0"/>
              <a:t>‹#›</a:t>
            </a:fld>
            <a:endParaRPr lang="en-US"/>
          </a:p>
        </p:txBody>
      </p:sp>
    </p:spTree>
    <p:extLst>
      <p:ext uri="{BB962C8B-B14F-4D97-AF65-F5344CB8AC3E}">
        <p14:creationId xmlns:p14="http://schemas.microsoft.com/office/powerpoint/2010/main" val="105879210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6.svg"/><Relationship Id="rId5" Type="http://schemas.openxmlformats.org/officeDocument/2006/relationships/image" Target="../media/image5.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AB5C4D7-F507-4DED-8306-0A568C75968F}"/>
              </a:ext>
            </a:extLst>
          </p:cNvPr>
          <p:cNvPicPr>
            <a:picLocks noChangeAspect="1"/>
          </p:cNvPicPr>
          <p:nvPr/>
        </p:nvPicPr>
        <p:blipFill rotWithShape="1">
          <a:blip r:embed="rId3">
            <a:alphaModFix amt="85000"/>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84" t="15088" r="1"/>
          <a:stretch/>
        </p:blipFill>
        <p:spPr>
          <a:xfrm>
            <a:off x="-10160" y="-3386"/>
            <a:ext cx="12192000" cy="6861386"/>
          </a:xfrm>
          <a:prstGeom prst="rect">
            <a:avLst/>
          </a:prstGeom>
        </p:spPr>
      </p:pic>
      <p:sp>
        <p:nvSpPr>
          <p:cNvPr id="6" name="Right Triangle 5">
            <a:extLst>
              <a:ext uri="{FF2B5EF4-FFF2-40B4-BE49-F238E27FC236}">
                <a16:creationId xmlns:a16="http://schemas.microsoft.com/office/drawing/2014/main" id="{D4FED8E6-0867-4BBE-B0FD-1958F167AA60}"/>
              </a:ext>
            </a:extLst>
          </p:cNvPr>
          <p:cNvSpPr/>
          <p:nvPr/>
        </p:nvSpPr>
        <p:spPr>
          <a:xfrm rot="10800000">
            <a:off x="0" y="0"/>
            <a:ext cx="12192000" cy="6858000"/>
          </a:xfrm>
          <a:prstGeom prst="rtTriangl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ubtitle 2">
            <a:extLst>
              <a:ext uri="{FF2B5EF4-FFF2-40B4-BE49-F238E27FC236}">
                <a16:creationId xmlns:a16="http://schemas.microsoft.com/office/drawing/2014/main" id="{A82FAA3C-4806-4F2C-AF63-9D9BE281C897}"/>
              </a:ext>
            </a:extLst>
          </p:cNvPr>
          <p:cNvSpPr>
            <a:spLocks noGrp="1"/>
          </p:cNvSpPr>
          <p:nvPr>
            <p:ph type="subTitle" idx="1"/>
          </p:nvPr>
        </p:nvSpPr>
        <p:spPr>
          <a:xfrm>
            <a:off x="8615680" y="2416546"/>
            <a:ext cx="3190240" cy="1655762"/>
          </a:xfrm>
        </p:spPr>
        <p:txBody>
          <a:bodyPr/>
          <a:lstStyle/>
          <a:p>
            <a:pPr algn="r"/>
            <a:r>
              <a:rPr lang="en-US" dirty="0">
                <a:solidFill>
                  <a:schemeClr val="accent1">
                    <a:lumMod val="40000"/>
                    <a:lumOff val="60000"/>
                  </a:schemeClr>
                </a:solidFill>
                <a:latin typeface="Bahnschrift SemiLight" panose="020B0502040204020203" pitchFamily="34" charset="0"/>
              </a:rPr>
              <a:t>To eliminate vaccine-preventable HPV cancers</a:t>
            </a:r>
          </a:p>
        </p:txBody>
      </p:sp>
      <p:sp>
        <p:nvSpPr>
          <p:cNvPr id="2" name="Title 1">
            <a:extLst>
              <a:ext uri="{FF2B5EF4-FFF2-40B4-BE49-F238E27FC236}">
                <a16:creationId xmlns:a16="http://schemas.microsoft.com/office/drawing/2014/main" id="{EC600B12-5A17-43F1-90B9-3D3F54C60E5B}"/>
              </a:ext>
            </a:extLst>
          </p:cNvPr>
          <p:cNvSpPr>
            <a:spLocks noGrp="1"/>
          </p:cNvSpPr>
          <p:nvPr>
            <p:ph type="ctrTitle"/>
          </p:nvPr>
        </p:nvSpPr>
        <p:spPr>
          <a:xfrm>
            <a:off x="5354320" y="-106680"/>
            <a:ext cx="6563360" cy="2387600"/>
          </a:xfrm>
        </p:spPr>
        <p:txBody>
          <a:bodyPr>
            <a:normAutofit fontScale="90000"/>
          </a:bodyPr>
          <a:lstStyle/>
          <a:p>
            <a:pPr algn="r"/>
            <a:r>
              <a:rPr lang="en-US" dirty="0">
                <a:solidFill>
                  <a:schemeClr val="bg1"/>
                </a:solidFill>
                <a:latin typeface="Bahnschrift SemiCondensed" panose="020B0502040204020203" pitchFamily="34" charset="0"/>
              </a:rPr>
              <a:t>UNDERSTANDING HPV VACCINATION RATES</a:t>
            </a:r>
          </a:p>
        </p:txBody>
      </p:sp>
      <p:sp>
        <p:nvSpPr>
          <p:cNvPr id="7" name="Right Triangle 6">
            <a:extLst>
              <a:ext uri="{FF2B5EF4-FFF2-40B4-BE49-F238E27FC236}">
                <a16:creationId xmlns:a16="http://schemas.microsoft.com/office/drawing/2014/main" id="{59510A0D-1AB7-4AF5-96E9-32972B11FEA1}"/>
              </a:ext>
            </a:extLst>
          </p:cNvPr>
          <p:cNvSpPr/>
          <p:nvPr/>
        </p:nvSpPr>
        <p:spPr>
          <a:xfrm rot="10800000" flipH="1" flipV="1">
            <a:off x="-10160" y="-10160"/>
            <a:ext cx="12192000" cy="6858000"/>
          </a:xfrm>
          <a:prstGeom prst="rtTriangle">
            <a:avLst/>
          </a:prstGeom>
          <a:solidFill>
            <a:schemeClr val="accent5">
              <a:lumMod val="50000"/>
              <a:alpha val="2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Picture 2" descr="American Cancer Society | Information and Resources about for Cancer:  Breast, Colon, Lung, Prostate, Skin">
            <a:extLst>
              <a:ext uri="{FF2B5EF4-FFF2-40B4-BE49-F238E27FC236}">
                <a16:creationId xmlns:a16="http://schemas.microsoft.com/office/drawing/2014/main" id="{0ED7D017-033F-4835-B217-B199BF6924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336" y="5552382"/>
            <a:ext cx="1951862" cy="14638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4416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25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1C786B6-3E2A-42D8-B1F2-77AEBFBB6A84}"/>
              </a:ext>
            </a:extLst>
          </p:cNvPr>
          <p:cNvSpPr txBox="1">
            <a:spLocks/>
          </p:cNvSpPr>
          <p:nvPr/>
        </p:nvSpPr>
        <p:spPr>
          <a:xfrm>
            <a:off x="3454400" y="4706779"/>
            <a:ext cx="848868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0" dirty="0">
                <a:solidFill>
                  <a:schemeClr val="accent3"/>
                </a:solidFill>
                <a:latin typeface="Bahnschrift SemiLight" panose="020B0502040204020203" pitchFamily="34" charset="0"/>
              </a:rPr>
              <a:t>The Data</a:t>
            </a:r>
          </a:p>
        </p:txBody>
      </p:sp>
      <p:sp>
        <p:nvSpPr>
          <p:cNvPr id="3" name="Title 1">
            <a:extLst>
              <a:ext uri="{FF2B5EF4-FFF2-40B4-BE49-F238E27FC236}">
                <a16:creationId xmlns:a16="http://schemas.microsoft.com/office/drawing/2014/main" id="{9179A531-CBDC-4E9A-A226-366AD2633999}"/>
              </a:ext>
            </a:extLst>
          </p:cNvPr>
          <p:cNvSpPr txBox="1">
            <a:spLocks/>
          </p:cNvSpPr>
          <p:nvPr/>
        </p:nvSpPr>
        <p:spPr>
          <a:xfrm>
            <a:off x="248920" y="3081179"/>
            <a:ext cx="7345680" cy="77063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0" dirty="0">
                <a:solidFill>
                  <a:schemeClr val="bg1"/>
                </a:solidFill>
                <a:latin typeface="Bahnschrift SemiLight" panose="020B0502040204020203" pitchFamily="34" charset="0"/>
              </a:rPr>
              <a:t>4. </a:t>
            </a:r>
          </a:p>
        </p:txBody>
      </p:sp>
    </p:spTree>
    <p:extLst>
      <p:ext uri="{BB962C8B-B14F-4D97-AF65-F5344CB8AC3E}">
        <p14:creationId xmlns:p14="http://schemas.microsoft.com/office/powerpoint/2010/main" val="2557883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50"/>
                            </p:stCondLst>
                            <p:childTnLst>
                              <p:par>
                                <p:cTn id="8" presetID="10"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0FA369DB-D9C3-49CA-9546-FBA6C68F6599}"/>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b="23733"/>
          <a:stretch/>
        </p:blipFill>
        <p:spPr>
          <a:xfrm>
            <a:off x="1764390" y="488847"/>
            <a:ext cx="8663219" cy="5834836"/>
          </a:xfrm>
          <a:prstGeom prst="rect">
            <a:avLst/>
          </a:prstGeom>
        </p:spPr>
      </p:pic>
      <p:pic>
        <p:nvPicPr>
          <p:cNvPr id="3" name="Graphic 2">
            <a:extLst>
              <a:ext uri="{FF2B5EF4-FFF2-40B4-BE49-F238E27FC236}">
                <a16:creationId xmlns:a16="http://schemas.microsoft.com/office/drawing/2014/main" id="{47F2720C-AACC-4290-B604-38B5E2FD3040}"/>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 b="24442"/>
          <a:stretch/>
        </p:blipFill>
        <p:spPr>
          <a:xfrm>
            <a:off x="2017779" y="660840"/>
            <a:ext cx="8156443" cy="5442506"/>
          </a:xfrm>
          <a:prstGeom prst="rect">
            <a:avLst/>
          </a:prstGeom>
        </p:spPr>
      </p:pic>
    </p:spTree>
    <p:extLst>
      <p:ext uri="{BB962C8B-B14F-4D97-AF65-F5344CB8AC3E}">
        <p14:creationId xmlns:p14="http://schemas.microsoft.com/office/powerpoint/2010/main" val="2141463139"/>
      </p:ext>
    </p:extLst>
  </p:cSld>
  <p:clrMapOvr>
    <a:masterClrMapping/>
  </p:clrMapOvr>
  <mc:AlternateContent xmlns:mc="http://schemas.openxmlformats.org/markup-compatibility/2006" xmlns:p14="http://schemas.microsoft.com/office/powerpoint/2010/main">
    <mc:Choice Requires="p14">
      <p:transition spd="med" p14:dur="700" advClick="0" advTm="1000">
        <p:fade/>
      </p:transition>
    </mc:Choice>
    <mc:Fallback xmlns="">
      <p:transition spd="med" advClick="0"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5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750"/>
                            </p:stCondLst>
                            <p:childTnLst>
                              <p:par>
                                <p:cTn id="9" presetID="10" presetClass="exit" presetSubtype="0" fill="hold" nodeType="afterEffect">
                                  <p:stCondLst>
                                    <p:cond delay="100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par>
                          <p:cTn id="12" fill="hold">
                            <p:stCondLst>
                              <p:cond delay="225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7F2720C-AACC-4290-B604-38B5E2FD3040}"/>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 b="24442"/>
          <a:stretch/>
        </p:blipFill>
        <p:spPr>
          <a:xfrm>
            <a:off x="1115615" y="1843530"/>
            <a:ext cx="4742993" cy="3164793"/>
          </a:xfrm>
          <a:prstGeom prst="rect">
            <a:avLst/>
          </a:prstGeom>
        </p:spPr>
      </p:pic>
      <p:cxnSp>
        <p:nvCxnSpPr>
          <p:cNvPr id="32" name="Straight Connector 31">
            <a:extLst>
              <a:ext uri="{FF2B5EF4-FFF2-40B4-BE49-F238E27FC236}">
                <a16:creationId xmlns:a16="http://schemas.microsoft.com/office/drawing/2014/main" id="{4D56677B-C0B7-4DAC-ACAD-8054FF1B59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96000" y="1573887"/>
            <a:ext cx="0" cy="3710227"/>
          </a:xfrm>
          <a:prstGeom prst="line">
            <a:avLst/>
          </a:prstGeom>
          <a:ln w="19050">
            <a:solidFill>
              <a:srgbClr val="4E4E4E"/>
            </a:solidFill>
          </a:ln>
        </p:spPr>
        <p:style>
          <a:lnRef idx="1">
            <a:schemeClr val="accent1"/>
          </a:lnRef>
          <a:fillRef idx="0">
            <a:schemeClr val="accent1"/>
          </a:fillRef>
          <a:effectRef idx="0">
            <a:schemeClr val="accent1"/>
          </a:effectRef>
          <a:fontRef idx="minor">
            <a:schemeClr val="tx1"/>
          </a:fontRef>
        </p:style>
      </p:cxnSp>
      <p:pic>
        <p:nvPicPr>
          <p:cNvPr id="4" name="Graphic 3">
            <a:extLst>
              <a:ext uri="{FF2B5EF4-FFF2-40B4-BE49-F238E27FC236}">
                <a16:creationId xmlns:a16="http://schemas.microsoft.com/office/drawing/2014/main" id="{63BBD57D-13AA-4121-9142-F5099B003934}"/>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 b="23733"/>
          <a:stretch/>
        </p:blipFill>
        <p:spPr>
          <a:xfrm>
            <a:off x="6343240" y="1833725"/>
            <a:ext cx="4728015" cy="3184403"/>
          </a:xfrm>
          <a:prstGeom prst="rect">
            <a:avLst/>
          </a:prstGeom>
        </p:spPr>
      </p:pic>
      <p:pic>
        <p:nvPicPr>
          <p:cNvPr id="13" name="Graphic 12">
            <a:extLst>
              <a:ext uri="{FF2B5EF4-FFF2-40B4-BE49-F238E27FC236}">
                <a16:creationId xmlns:a16="http://schemas.microsoft.com/office/drawing/2014/main" id="{2CB936EA-55D1-4A14-A186-42FF0232E5B5}"/>
              </a:ext>
            </a:extLst>
          </p:cNvPr>
          <p:cNvPicPr>
            <a:picLocks noChangeAspect="1"/>
          </p:cNvPicPr>
          <p:nvPr/>
        </p:nvPicPr>
        <p:blipFill rotWithShape="1">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t="1" b="23733"/>
          <a:stretch/>
        </p:blipFill>
        <p:spPr>
          <a:xfrm>
            <a:off x="1764390" y="488847"/>
            <a:ext cx="8663219" cy="5834836"/>
          </a:xfrm>
          <a:prstGeom prst="rect">
            <a:avLst/>
          </a:prstGeom>
        </p:spPr>
      </p:pic>
      <p:sp>
        <p:nvSpPr>
          <p:cNvPr id="5" name="TextBox 4">
            <a:extLst>
              <a:ext uri="{FF2B5EF4-FFF2-40B4-BE49-F238E27FC236}">
                <a16:creationId xmlns:a16="http://schemas.microsoft.com/office/drawing/2014/main" id="{5DD2BE9A-30E2-4FF5-816C-C63CDE9A10AB}"/>
              </a:ext>
            </a:extLst>
          </p:cNvPr>
          <p:cNvSpPr txBox="1"/>
          <p:nvPr/>
        </p:nvSpPr>
        <p:spPr>
          <a:xfrm>
            <a:off x="1977777" y="390420"/>
            <a:ext cx="8236446" cy="784830"/>
          </a:xfrm>
          <a:prstGeom prst="rect">
            <a:avLst/>
          </a:prstGeom>
          <a:noFill/>
        </p:spPr>
        <p:txBody>
          <a:bodyPr wrap="square" rtlCol="0">
            <a:spAutoFit/>
          </a:bodyPr>
          <a:lstStyle/>
          <a:p>
            <a:pPr algn="ctr"/>
            <a:r>
              <a:rPr lang="en-US" sz="4500" dirty="0">
                <a:latin typeface="Bahnschrift SemiLight" panose="020B0502040204020203" pitchFamily="34" charset="0"/>
              </a:rPr>
              <a:t>Regional Vaccination Trends</a:t>
            </a:r>
          </a:p>
        </p:txBody>
      </p:sp>
      <p:pic>
        <p:nvPicPr>
          <p:cNvPr id="15" name="Picture 14">
            <a:extLst>
              <a:ext uri="{FF2B5EF4-FFF2-40B4-BE49-F238E27FC236}">
                <a16:creationId xmlns:a16="http://schemas.microsoft.com/office/drawing/2014/main" id="{C7A4BD5D-C034-4411-ABC9-5262F8DDD5AB}"/>
              </a:ext>
            </a:extLst>
          </p:cNvPr>
          <p:cNvPicPr>
            <a:picLocks noChangeAspect="1"/>
          </p:cNvPicPr>
          <p:nvPr/>
        </p:nvPicPr>
        <p:blipFill>
          <a:blip r:embed="rId7"/>
          <a:stretch>
            <a:fillRect/>
          </a:stretch>
        </p:blipFill>
        <p:spPr>
          <a:xfrm>
            <a:off x="182486" y="5478708"/>
            <a:ext cx="1356383" cy="1199013"/>
          </a:xfrm>
          <a:prstGeom prst="rect">
            <a:avLst/>
          </a:prstGeom>
        </p:spPr>
      </p:pic>
    </p:spTree>
    <p:extLst>
      <p:ext uri="{BB962C8B-B14F-4D97-AF65-F5344CB8AC3E}">
        <p14:creationId xmlns:p14="http://schemas.microsoft.com/office/powerpoint/2010/main" val="2726317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par>
                                <p:cTn id="12" presetID="10" presetClass="entr" presetSubtype="0" fill="hold" nodeType="with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Chart, bar chart&#10;&#10;Description automatically generated">
            <a:extLst>
              <a:ext uri="{FF2B5EF4-FFF2-40B4-BE49-F238E27FC236}">
                <a16:creationId xmlns:a16="http://schemas.microsoft.com/office/drawing/2014/main" id="{44368242-F1E2-4D97-807E-7834C807964B}"/>
              </a:ext>
            </a:extLst>
          </p:cNvPr>
          <p:cNvPicPr>
            <a:picLocks noChangeAspect="1"/>
          </p:cNvPicPr>
          <p:nvPr/>
        </p:nvPicPr>
        <p:blipFill rotWithShape="1">
          <a:blip r:embed="rId3">
            <a:extLst>
              <a:ext uri="{28A0092B-C50C-407E-A947-70E740481C1C}">
                <a14:useLocalDpi xmlns:a14="http://schemas.microsoft.com/office/drawing/2010/main" val="0"/>
              </a:ext>
            </a:extLst>
          </a:blip>
          <a:srcRect t="2967"/>
          <a:stretch/>
        </p:blipFill>
        <p:spPr>
          <a:xfrm>
            <a:off x="1353265" y="447101"/>
            <a:ext cx="9485470" cy="5963799"/>
          </a:xfrm>
          <a:prstGeom prst="rect">
            <a:avLst/>
          </a:prstGeom>
        </p:spPr>
      </p:pic>
      <p:sp>
        <p:nvSpPr>
          <p:cNvPr id="14" name="Rectangle 13">
            <a:extLst>
              <a:ext uri="{FF2B5EF4-FFF2-40B4-BE49-F238E27FC236}">
                <a16:creationId xmlns:a16="http://schemas.microsoft.com/office/drawing/2014/main" id="{1AD9B629-7F06-44B3-B7C4-3BBADC908B01}"/>
              </a:ext>
            </a:extLst>
          </p:cNvPr>
          <p:cNvSpPr/>
          <p:nvPr/>
        </p:nvSpPr>
        <p:spPr>
          <a:xfrm>
            <a:off x="1826760" y="654485"/>
            <a:ext cx="4568713" cy="7226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6D45A401-436E-4A6D-8FBA-F77C56B0244D}"/>
              </a:ext>
            </a:extLst>
          </p:cNvPr>
          <p:cNvSpPr/>
          <p:nvPr/>
        </p:nvSpPr>
        <p:spPr>
          <a:xfrm>
            <a:off x="0" y="271136"/>
            <a:ext cx="4824138" cy="72262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
            <a:extLst>
              <a:ext uri="{FF2B5EF4-FFF2-40B4-BE49-F238E27FC236}">
                <a16:creationId xmlns:a16="http://schemas.microsoft.com/office/drawing/2014/main" id="{77392CF5-476B-40C5-87A7-30286405862B}"/>
              </a:ext>
            </a:extLst>
          </p:cNvPr>
          <p:cNvSpPr txBox="1">
            <a:spLocks/>
          </p:cNvSpPr>
          <p:nvPr/>
        </p:nvSpPr>
        <p:spPr>
          <a:xfrm>
            <a:off x="-1256975" y="398618"/>
            <a:ext cx="5731042"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r"/>
            <a:r>
              <a:rPr lang="en-US" sz="3000" dirty="0">
                <a:latin typeface="Bahnschrift SemiCondensed" panose="020B0502040204020203" pitchFamily="34" charset="0"/>
              </a:rPr>
              <a:t>Ranking Vaccination Rates</a:t>
            </a:r>
          </a:p>
        </p:txBody>
      </p:sp>
      <p:sp>
        <p:nvSpPr>
          <p:cNvPr id="17" name="Rectangle 16">
            <a:extLst>
              <a:ext uri="{FF2B5EF4-FFF2-40B4-BE49-F238E27FC236}">
                <a16:creationId xmlns:a16="http://schemas.microsoft.com/office/drawing/2014/main" id="{2B07520F-B50C-4C99-AF5A-B261DF970FF6}"/>
              </a:ext>
            </a:extLst>
          </p:cNvPr>
          <p:cNvSpPr/>
          <p:nvPr/>
        </p:nvSpPr>
        <p:spPr>
          <a:xfrm rot="5400000">
            <a:off x="7605093" y="3381103"/>
            <a:ext cx="5917162" cy="251265"/>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07408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500"/>
                                  </p:stCondLst>
                                  <p:childTnLst>
                                    <p:set>
                                      <p:cBhvr>
                                        <p:cTn id="10" dur="1" fill="hold">
                                          <p:stCondLst>
                                            <p:cond delay="0"/>
                                          </p:stCondLst>
                                        </p:cTn>
                                        <p:tgtEl>
                                          <p:spTgt spid="14"/>
                                        </p:tgtEl>
                                        <p:attrNameLst>
                                          <p:attrName>style.visibility</p:attrName>
                                        </p:attrNameLst>
                                      </p:cBhvr>
                                      <p:to>
                                        <p:strVal val="visible"/>
                                      </p:to>
                                    </p:set>
                                  </p:childTnLst>
                                </p:cTn>
                              </p:par>
                            </p:childTnLst>
                          </p:cTn>
                        </p:par>
                        <p:par>
                          <p:cTn id="11" fill="hold">
                            <p:stCondLst>
                              <p:cond delay="500"/>
                            </p:stCondLst>
                            <p:childTnLst>
                              <p:par>
                                <p:cTn id="12" presetID="10" presetClass="entr" presetSubtype="0" fill="hold" nodeType="afterEffect">
                                  <p:stCondLst>
                                    <p:cond delay="25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par>
                          <p:cTn id="15" fill="hold">
                            <p:stCondLst>
                              <p:cond delay="1250"/>
                            </p:stCondLst>
                            <p:childTnLst>
                              <p:par>
                                <p:cTn id="16" presetID="10" presetClass="entr" presetSubtype="0" fill="hold" grpId="0" nodeType="afterEffect">
                                  <p:stCondLst>
                                    <p:cond delay="750"/>
                                  </p:stCondLst>
                                  <p:childTnLst>
                                    <p:set>
                                      <p:cBhvr>
                                        <p:cTn id="17" dur="1" fill="hold">
                                          <p:stCondLst>
                                            <p:cond delay="0"/>
                                          </p:stCondLst>
                                        </p:cTn>
                                        <p:tgtEl>
                                          <p:spTgt spid="17"/>
                                        </p:tgtEl>
                                        <p:attrNameLst>
                                          <p:attrName>style.visibility</p:attrName>
                                        </p:attrNameLst>
                                      </p:cBhvr>
                                      <p:to>
                                        <p:strVal val="visible"/>
                                      </p:to>
                                    </p:set>
                                    <p:animEffect transition="in" filter="fade">
                                      <p:cBhvr>
                                        <p:cTn id="1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p:bldP spid="1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5C9B446A-6343-4E56-90BA-061E4DDF0F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3" name="Freeform: Shape 12">
            <a:extLst>
              <a:ext uri="{FF2B5EF4-FFF2-40B4-BE49-F238E27FC236}">
                <a16:creationId xmlns:a16="http://schemas.microsoft.com/office/drawing/2014/main" id="{3EC72A1B-03D3-499C-B4BF-AC68EEC22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455673" cy="6858000"/>
          </a:xfrm>
          <a:custGeom>
            <a:avLst/>
            <a:gdLst>
              <a:gd name="connsiteX0" fmla="*/ 0 w 4455673"/>
              <a:gd name="connsiteY0" fmla="*/ 0 h 6858000"/>
              <a:gd name="connsiteX1" fmla="*/ 3242695 w 4455673"/>
              <a:gd name="connsiteY1" fmla="*/ 0 h 6858000"/>
              <a:gd name="connsiteX2" fmla="*/ 3305678 w 4455673"/>
              <a:gd name="connsiteY2" fmla="*/ 69271 h 6858000"/>
              <a:gd name="connsiteX3" fmla="*/ 4455673 w 4455673"/>
              <a:gd name="connsiteY3" fmla="*/ 3429000 h 6858000"/>
              <a:gd name="connsiteX4" fmla="*/ 3305678 w 4455673"/>
              <a:gd name="connsiteY4" fmla="*/ 6788730 h 6858000"/>
              <a:gd name="connsiteX5" fmla="*/ 3242695 w 4455673"/>
              <a:gd name="connsiteY5" fmla="*/ 6858000 h 6858000"/>
              <a:gd name="connsiteX6" fmla="*/ 0 w 44556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5673" h="6858000">
                <a:moveTo>
                  <a:pt x="0" y="0"/>
                </a:moveTo>
                <a:lnTo>
                  <a:pt x="3242695" y="0"/>
                </a:lnTo>
                <a:lnTo>
                  <a:pt x="3305678" y="69271"/>
                </a:lnTo>
                <a:cubicBezTo>
                  <a:pt x="4016204" y="929100"/>
                  <a:pt x="4455673" y="2116944"/>
                  <a:pt x="4455673" y="3429000"/>
                </a:cubicBezTo>
                <a:cubicBezTo>
                  <a:pt x="4455673" y="4741056"/>
                  <a:pt x="4016204" y="5928900"/>
                  <a:pt x="3305678" y="6788730"/>
                </a:cubicBezTo>
                <a:lnTo>
                  <a:pt x="3242695" y="6858000"/>
                </a:lnTo>
                <a:lnTo>
                  <a:pt x="0" y="6858000"/>
                </a:lnTo>
                <a:close/>
              </a:path>
            </a:pathLst>
          </a:custGeom>
          <a:ln w="9525">
            <a:solidFill>
              <a:srgbClr val="EFEFEF"/>
            </a:solidFill>
          </a:ln>
          <a:effectLst>
            <a:outerShdw blurRad="88900" dist="38100" algn="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5" name="Freeform: Shape 14">
            <a:extLst>
              <a:ext uri="{FF2B5EF4-FFF2-40B4-BE49-F238E27FC236}">
                <a16:creationId xmlns:a16="http://schemas.microsoft.com/office/drawing/2014/main" id="{216322C2-3CF0-4D33-BF90-3F384CF6D2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446529" cy="6858000"/>
          </a:xfrm>
          <a:custGeom>
            <a:avLst/>
            <a:gdLst>
              <a:gd name="connsiteX0" fmla="*/ 0 w 4446529"/>
              <a:gd name="connsiteY0" fmla="*/ 0 h 6858000"/>
              <a:gd name="connsiteX1" fmla="*/ 3233551 w 4446529"/>
              <a:gd name="connsiteY1" fmla="*/ 0 h 6858000"/>
              <a:gd name="connsiteX2" fmla="*/ 3296534 w 4446529"/>
              <a:gd name="connsiteY2" fmla="*/ 69271 h 6858000"/>
              <a:gd name="connsiteX3" fmla="*/ 4446529 w 4446529"/>
              <a:gd name="connsiteY3" fmla="*/ 3429000 h 6858000"/>
              <a:gd name="connsiteX4" fmla="*/ 3296534 w 4446529"/>
              <a:gd name="connsiteY4" fmla="*/ 6788730 h 6858000"/>
              <a:gd name="connsiteX5" fmla="*/ 3233551 w 4446529"/>
              <a:gd name="connsiteY5" fmla="*/ 6858000 h 6858000"/>
              <a:gd name="connsiteX6" fmla="*/ 0 w 4446529"/>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46529" h="6858000">
                <a:moveTo>
                  <a:pt x="0" y="0"/>
                </a:moveTo>
                <a:lnTo>
                  <a:pt x="3233551" y="0"/>
                </a:lnTo>
                <a:lnTo>
                  <a:pt x="3296534" y="69271"/>
                </a:lnTo>
                <a:cubicBezTo>
                  <a:pt x="4007060" y="929100"/>
                  <a:pt x="4446529" y="2116944"/>
                  <a:pt x="4446529" y="3429000"/>
                </a:cubicBezTo>
                <a:cubicBezTo>
                  <a:pt x="4446529" y="4741056"/>
                  <a:pt x="4007060" y="5928900"/>
                  <a:pt x="3296534" y="6788730"/>
                </a:cubicBezTo>
                <a:lnTo>
                  <a:pt x="3233551"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645ACDD-82DC-4817-AABE-978318F7BCBB}"/>
              </a:ext>
            </a:extLst>
          </p:cNvPr>
          <p:cNvSpPr>
            <a:spLocks noGrp="1"/>
          </p:cNvSpPr>
          <p:nvPr>
            <p:ph type="title"/>
          </p:nvPr>
        </p:nvSpPr>
        <p:spPr>
          <a:xfrm>
            <a:off x="371094" y="1161288"/>
            <a:ext cx="3438144" cy="1124712"/>
          </a:xfrm>
        </p:spPr>
        <p:txBody>
          <a:bodyPr vert="horz" lIns="91440" tIns="45720" rIns="91440" bIns="45720" rtlCol="0" anchor="b">
            <a:normAutofit/>
          </a:bodyPr>
          <a:lstStyle/>
          <a:p>
            <a:r>
              <a:rPr lang="en-US" sz="2800" kern="1200" dirty="0">
                <a:solidFill>
                  <a:schemeClr val="tx1"/>
                </a:solidFill>
                <a:latin typeface="Bahnschrift SemiCondensed" panose="020B0502040204020203" pitchFamily="34" charset="0"/>
              </a:rPr>
              <a:t>HPV Vaccination Rates by Poverty Status</a:t>
            </a:r>
          </a:p>
        </p:txBody>
      </p:sp>
      <p:sp>
        <p:nvSpPr>
          <p:cNvPr id="17" name="Rectangle 16">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 name="Rectangle 18">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375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6" name="Content Placeholder 2">
            <a:extLst>
              <a:ext uri="{FF2B5EF4-FFF2-40B4-BE49-F238E27FC236}">
                <a16:creationId xmlns:a16="http://schemas.microsoft.com/office/drawing/2014/main" id="{19C44794-AF57-4F69-AD4D-3CB6ADA1FDC2}"/>
              </a:ext>
            </a:extLst>
          </p:cNvPr>
          <p:cNvSpPr txBox="1">
            <a:spLocks/>
          </p:cNvSpPr>
          <p:nvPr/>
        </p:nvSpPr>
        <p:spPr>
          <a:xfrm>
            <a:off x="1162346" y="2619248"/>
            <a:ext cx="2300943" cy="320725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latin typeface="Bahnschrift SemiLight" panose="020B0502040204020203" pitchFamily="34" charset="0"/>
              </a:rPr>
              <a:t>Below poverty line &gt; Above poverty line</a:t>
            </a:r>
          </a:p>
          <a:p>
            <a:pPr marL="0" indent="0">
              <a:buNone/>
            </a:pPr>
            <a:endParaRPr lang="en-US" sz="1700" dirty="0">
              <a:latin typeface="Bahnschrift SemiLight" panose="020B0502040204020203" pitchFamily="34" charset="0"/>
            </a:endParaRPr>
          </a:p>
          <a:p>
            <a:pPr marL="0" indent="0">
              <a:buNone/>
            </a:pPr>
            <a:r>
              <a:rPr lang="en-US" sz="1700" dirty="0">
                <a:latin typeface="Bahnschrift SemiLight" panose="020B0502040204020203" pitchFamily="34" charset="0"/>
              </a:rPr>
              <a:t>Above poverty line &gt; Below poverty line</a:t>
            </a:r>
          </a:p>
        </p:txBody>
      </p:sp>
      <p:pic>
        <p:nvPicPr>
          <p:cNvPr id="5" name="Content Placeholder 4" descr="Map&#10;&#10;Description automatically generated">
            <a:extLst>
              <a:ext uri="{FF2B5EF4-FFF2-40B4-BE49-F238E27FC236}">
                <a16:creationId xmlns:a16="http://schemas.microsoft.com/office/drawing/2014/main" id="{8B4412D8-02EC-4CB8-B50E-6D3E78E948DA}"/>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11289" t="25391" r="19567" b="11820"/>
          <a:stretch/>
        </p:blipFill>
        <p:spPr>
          <a:xfrm>
            <a:off x="4898967" y="1637182"/>
            <a:ext cx="6921940" cy="3692876"/>
          </a:xfrm>
          <a:prstGeom prst="rect">
            <a:avLst/>
          </a:prstGeom>
        </p:spPr>
      </p:pic>
      <p:sp>
        <p:nvSpPr>
          <p:cNvPr id="14" name="Rectangle 13">
            <a:extLst>
              <a:ext uri="{FF2B5EF4-FFF2-40B4-BE49-F238E27FC236}">
                <a16:creationId xmlns:a16="http://schemas.microsoft.com/office/drawing/2014/main" id="{9C9B772C-4FE5-48EB-BD9A-9E463E43C69F}"/>
              </a:ext>
            </a:extLst>
          </p:cNvPr>
          <p:cNvSpPr/>
          <p:nvPr/>
        </p:nvSpPr>
        <p:spPr>
          <a:xfrm>
            <a:off x="891234" y="2650653"/>
            <a:ext cx="274320" cy="274320"/>
          </a:xfrm>
          <a:prstGeom prst="rect">
            <a:avLst/>
          </a:prstGeom>
          <a:solidFill>
            <a:srgbClr val="598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B4E0F75-E8BF-49A2-88CE-3D1B819C8683}"/>
              </a:ext>
            </a:extLst>
          </p:cNvPr>
          <p:cNvSpPr/>
          <p:nvPr/>
        </p:nvSpPr>
        <p:spPr>
          <a:xfrm>
            <a:off x="890513" y="3644927"/>
            <a:ext cx="274320" cy="2743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Content Placeholder 2">
            <a:extLst>
              <a:ext uri="{FF2B5EF4-FFF2-40B4-BE49-F238E27FC236}">
                <a16:creationId xmlns:a16="http://schemas.microsoft.com/office/drawing/2014/main" id="{6CA751ED-DBEC-4B87-BF1C-CE90DED53850}"/>
              </a:ext>
            </a:extLst>
          </p:cNvPr>
          <p:cNvSpPr txBox="1">
            <a:spLocks/>
          </p:cNvSpPr>
          <p:nvPr/>
        </p:nvSpPr>
        <p:spPr>
          <a:xfrm>
            <a:off x="371094" y="6350551"/>
            <a:ext cx="9455952" cy="44290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700" dirty="0">
                <a:latin typeface="Bahnschrift SemiLight" panose="020B0502040204020203" pitchFamily="34" charset="0"/>
              </a:rPr>
              <a:t>* Poverty level data was unavailable for the following states: CT, HI, MA, MN, NJ, ND, UT, VA</a:t>
            </a:r>
          </a:p>
        </p:txBody>
      </p:sp>
    </p:spTree>
    <p:extLst>
      <p:ext uri="{BB962C8B-B14F-4D97-AF65-F5344CB8AC3E}">
        <p14:creationId xmlns:p14="http://schemas.microsoft.com/office/powerpoint/2010/main" val="3365529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par>
                                <p:cTn id="20" presetID="10" presetClass="entr" presetSubtype="0" fill="hold" grpId="0" nodeType="withEffect">
                                  <p:stCondLst>
                                    <p:cond delay="25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14" grpId="0" animBg="1"/>
      <p:bldP spid="16" grpId="0" animBg="1"/>
      <p:bldP spid="18"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Picture 17" descr="Chart, line chart&#10;&#10;Description automatically generated">
            <a:extLst>
              <a:ext uri="{FF2B5EF4-FFF2-40B4-BE49-F238E27FC236}">
                <a16:creationId xmlns:a16="http://schemas.microsoft.com/office/drawing/2014/main" id="{EB2B2A5D-F804-4471-95DF-C0E3D9DB27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998" y="790907"/>
            <a:ext cx="9600003" cy="6067093"/>
          </a:xfrm>
          <a:prstGeom prst="rect">
            <a:avLst/>
          </a:prstGeom>
        </p:spPr>
      </p:pic>
      <p:sp>
        <p:nvSpPr>
          <p:cNvPr id="2" name="Title 1">
            <a:extLst>
              <a:ext uri="{FF2B5EF4-FFF2-40B4-BE49-F238E27FC236}">
                <a16:creationId xmlns:a16="http://schemas.microsoft.com/office/drawing/2014/main" id="{C5EA8F07-C80F-44F8-B5E6-FD69138F10BA}"/>
              </a:ext>
            </a:extLst>
          </p:cNvPr>
          <p:cNvSpPr>
            <a:spLocks noGrp="1"/>
          </p:cNvSpPr>
          <p:nvPr>
            <p:ph type="title"/>
          </p:nvPr>
        </p:nvSpPr>
        <p:spPr>
          <a:xfrm>
            <a:off x="481365" y="-482365"/>
            <a:ext cx="10515600" cy="1325563"/>
          </a:xfrm>
        </p:spPr>
        <p:txBody>
          <a:bodyPr vert="horz" lIns="91440" tIns="45720" rIns="91440" bIns="45720" rtlCol="0" anchor="b">
            <a:normAutofit/>
          </a:bodyPr>
          <a:lstStyle/>
          <a:p>
            <a:r>
              <a:rPr lang="en-US" sz="4000" kern="1200" dirty="0">
                <a:solidFill>
                  <a:schemeClr val="tx1"/>
                </a:solidFill>
                <a:latin typeface="Bahnschrift SemiCondensed" panose="020B0502040204020203" pitchFamily="34" charset="0"/>
              </a:rPr>
              <a:t>Vaccination Rates by Gender</a:t>
            </a:r>
          </a:p>
        </p:txBody>
      </p:sp>
      <p:sp>
        <p:nvSpPr>
          <p:cNvPr id="19" name="Rectangle 18">
            <a:extLst>
              <a:ext uri="{FF2B5EF4-FFF2-40B4-BE49-F238E27FC236}">
                <a16:creationId xmlns:a16="http://schemas.microsoft.com/office/drawing/2014/main" id="{BCE2CD1D-6251-4B0B-B635-7F6A23CB8669}"/>
              </a:ext>
            </a:extLst>
          </p:cNvPr>
          <p:cNvSpPr/>
          <p:nvPr/>
        </p:nvSpPr>
        <p:spPr>
          <a:xfrm>
            <a:off x="1605776" y="843199"/>
            <a:ext cx="6545765" cy="5736022"/>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13504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nodeType="afterEffect">
                                  <p:stCondLst>
                                    <p:cond delay="25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par>
                          <p:cTn id="11" fill="hold">
                            <p:stCondLst>
                              <p:cond delay="1250"/>
                            </p:stCondLst>
                            <p:childTnLst>
                              <p:par>
                                <p:cTn id="12" presetID="10" presetClass="entr" presetSubtype="0" fill="hold" grpId="0"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1C786B6-3E2A-42D8-B1F2-77AEBFBB6A84}"/>
              </a:ext>
            </a:extLst>
          </p:cNvPr>
          <p:cNvSpPr txBox="1">
            <a:spLocks/>
          </p:cNvSpPr>
          <p:nvPr/>
        </p:nvSpPr>
        <p:spPr>
          <a:xfrm>
            <a:off x="3159214" y="4804689"/>
            <a:ext cx="9502277"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000" dirty="0">
                <a:solidFill>
                  <a:schemeClr val="accent3"/>
                </a:solidFill>
                <a:latin typeface="Bahnschrift SemiLight" panose="020B0502040204020203" pitchFamily="34" charset="0"/>
              </a:rPr>
              <a:t>Moving Forward</a:t>
            </a:r>
          </a:p>
        </p:txBody>
      </p:sp>
      <p:sp>
        <p:nvSpPr>
          <p:cNvPr id="3" name="Title 1">
            <a:extLst>
              <a:ext uri="{FF2B5EF4-FFF2-40B4-BE49-F238E27FC236}">
                <a16:creationId xmlns:a16="http://schemas.microsoft.com/office/drawing/2014/main" id="{9179A531-CBDC-4E9A-A226-366AD2633999}"/>
              </a:ext>
            </a:extLst>
          </p:cNvPr>
          <p:cNvSpPr txBox="1">
            <a:spLocks/>
          </p:cNvSpPr>
          <p:nvPr/>
        </p:nvSpPr>
        <p:spPr>
          <a:xfrm>
            <a:off x="248920" y="3081179"/>
            <a:ext cx="7345680" cy="77063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0" dirty="0">
                <a:solidFill>
                  <a:schemeClr val="bg1"/>
                </a:solidFill>
                <a:latin typeface="Bahnschrift SemiLight" panose="020B0502040204020203" pitchFamily="34" charset="0"/>
              </a:rPr>
              <a:t>5. </a:t>
            </a:r>
          </a:p>
        </p:txBody>
      </p:sp>
    </p:spTree>
    <p:extLst>
      <p:ext uri="{BB962C8B-B14F-4D97-AF65-F5344CB8AC3E}">
        <p14:creationId xmlns:p14="http://schemas.microsoft.com/office/powerpoint/2010/main" val="114744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50"/>
                            </p:stCondLst>
                            <p:childTnLst>
                              <p:par>
                                <p:cTn id="8" presetID="10"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8A68A-3AD7-4E67-9AFB-C4310A37B4D3}"/>
              </a:ext>
            </a:extLst>
          </p:cNvPr>
          <p:cNvSpPr>
            <a:spLocks noGrp="1"/>
          </p:cNvSpPr>
          <p:nvPr>
            <p:ph type="title"/>
          </p:nvPr>
        </p:nvSpPr>
        <p:spPr/>
        <p:txBody>
          <a:bodyPr/>
          <a:lstStyle/>
          <a:p>
            <a:r>
              <a:rPr lang="en-US" dirty="0">
                <a:latin typeface="Bahnschrift SemiCondensed" panose="020B0502040204020203" pitchFamily="34" charset="0"/>
              </a:rPr>
              <a:t>To Reach 80%...</a:t>
            </a:r>
          </a:p>
        </p:txBody>
      </p:sp>
      <p:graphicFrame>
        <p:nvGraphicFramePr>
          <p:cNvPr id="5" name="Content Placeholder 2">
            <a:extLst>
              <a:ext uri="{FF2B5EF4-FFF2-40B4-BE49-F238E27FC236}">
                <a16:creationId xmlns:a16="http://schemas.microsoft.com/office/drawing/2014/main" id="{02D8A990-654E-4BDD-8AE1-982EE9407247}"/>
              </a:ext>
            </a:extLst>
          </p:cNvPr>
          <p:cNvGraphicFramePr>
            <a:graphicFrameLocks noGrp="1"/>
          </p:cNvGraphicFramePr>
          <p:nvPr>
            <p:ph idx="1"/>
            <p:extLst>
              <p:ext uri="{D42A27DB-BD31-4B8C-83A1-F6EECF244321}">
                <p14:modId xmlns:p14="http://schemas.microsoft.com/office/powerpoint/2010/main" val="73998094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020542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500"/>
                            </p:stCondLst>
                            <p:childTnLst>
                              <p:par>
                                <p:cTn id="8" presetID="10" presetClass="entr" presetSubtype="0" fill="hold" grpId="0" nodeType="afterEffect">
                                  <p:stCondLst>
                                    <p:cond delay="2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5" grpId="0">
        <p:bldAsOne/>
      </p:bldGraphic>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DDB86-57FD-45E1-8D3C-C12E9D7FDD88}"/>
              </a:ext>
            </a:extLst>
          </p:cNvPr>
          <p:cNvSpPr>
            <a:spLocks noGrp="1"/>
          </p:cNvSpPr>
          <p:nvPr>
            <p:ph type="title"/>
          </p:nvPr>
        </p:nvSpPr>
        <p:spPr>
          <a:xfrm>
            <a:off x="458006" y="1198371"/>
            <a:ext cx="5245202" cy="1325563"/>
          </a:xfrm>
        </p:spPr>
        <p:txBody>
          <a:bodyPr>
            <a:noAutofit/>
          </a:bodyPr>
          <a:lstStyle/>
          <a:p>
            <a:r>
              <a:rPr lang="en-US" sz="5000" dirty="0">
                <a:latin typeface="Bahnschrift SemiCondensed" panose="020B0502040204020203" pitchFamily="34" charset="0"/>
              </a:rPr>
              <a:t>Examine Successes</a:t>
            </a:r>
          </a:p>
        </p:txBody>
      </p:sp>
      <p:sp>
        <p:nvSpPr>
          <p:cNvPr id="7" name="Content Placeholder 6">
            <a:extLst>
              <a:ext uri="{FF2B5EF4-FFF2-40B4-BE49-F238E27FC236}">
                <a16:creationId xmlns:a16="http://schemas.microsoft.com/office/drawing/2014/main" id="{9F10BA9C-09A5-4E84-AA80-1D9F9F360A71}"/>
              </a:ext>
            </a:extLst>
          </p:cNvPr>
          <p:cNvSpPr>
            <a:spLocks noGrp="1"/>
          </p:cNvSpPr>
          <p:nvPr>
            <p:ph idx="1"/>
          </p:nvPr>
        </p:nvSpPr>
        <p:spPr>
          <a:xfrm>
            <a:off x="682025" y="2615128"/>
            <a:ext cx="4797164" cy="2891340"/>
          </a:xfrm>
        </p:spPr>
        <p:txBody>
          <a:bodyPr/>
          <a:lstStyle/>
          <a:p>
            <a:pPr marL="0" indent="0">
              <a:buNone/>
            </a:pPr>
            <a:r>
              <a:rPr lang="en-US" sz="2600" dirty="0">
                <a:latin typeface="Bahnschrift SemiLight" panose="020B0502040204020203" pitchFamily="34" charset="0"/>
              </a:rPr>
              <a:t>North Dakota has the second highest vaccination rate in the country (~77%) despite being strongly Republican…</a:t>
            </a:r>
          </a:p>
          <a:p>
            <a:pPr marL="0" indent="0">
              <a:buNone/>
            </a:pPr>
            <a:endParaRPr lang="en-US" dirty="0">
              <a:latin typeface="Bahnschrift SemiLight" panose="020B0502040204020203" pitchFamily="34" charset="0"/>
            </a:endParaRPr>
          </a:p>
          <a:p>
            <a:pPr marL="0" indent="0" algn="ctr">
              <a:buNone/>
            </a:pPr>
            <a:r>
              <a:rPr lang="en-US" sz="4000" b="1" dirty="0">
                <a:solidFill>
                  <a:schemeClr val="accent1"/>
                </a:solidFill>
                <a:latin typeface="Bahnschrift SemiLight" panose="020B0502040204020203" pitchFamily="34" charset="0"/>
              </a:rPr>
              <a:t>Why?</a:t>
            </a:r>
          </a:p>
        </p:txBody>
      </p:sp>
      <p:cxnSp>
        <p:nvCxnSpPr>
          <p:cNvPr id="9" name="Straight Connector 8">
            <a:extLst>
              <a:ext uri="{FF2B5EF4-FFF2-40B4-BE49-F238E27FC236}">
                <a16:creationId xmlns:a16="http://schemas.microsoft.com/office/drawing/2014/main" id="{F347D2D7-92CE-44E2-9341-6FD02F03A523}"/>
              </a:ext>
            </a:extLst>
          </p:cNvPr>
          <p:cNvCxnSpPr>
            <a:cxnSpLocks/>
          </p:cNvCxnSpPr>
          <p:nvPr/>
        </p:nvCxnSpPr>
        <p:spPr>
          <a:xfrm>
            <a:off x="5871692" y="1009185"/>
            <a:ext cx="0" cy="483963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7191442E-EDAB-4C9C-B9F2-2F3F696663FF}"/>
              </a:ext>
            </a:extLst>
          </p:cNvPr>
          <p:cNvPicPr>
            <a:picLocks noChangeAspect="1"/>
          </p:cNvPicPr>
          <p:nvPr/>
        </p:nvPicPr>
        <p:blipFill>
          <a:blip r:embed="rId3"/>
          <a:stretch>
            <a:fillRect/>
          </a:stretch>
        </p:blipFill>
        <p:spPr>
          <a:xfrm>
            <a:off x="6389265" y="1590640"/>
            <a:ext cx="5176245" cy="3676720"/>
          </a:xfrm>
          <a:prstGeom prst="rect">
            <a:avLst/>
          </a:prstGeom>
        </p:spPr>
      </p:pic>
    </p:spTree>
    <p:extLst>
      <p:ext uri="{BB962C8B-B14F-4D97-AF65-F5344CB8AC3E}">
        <p14:creationId xmlns:p14="http://schemas.microsoft.com/office/powerpoint/2010/main" val="1535703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7">
                                            <p:txEl>
                                              <p:pRg st="2" end="2"/>
                                            </p:txEl>
                                          </p:spTgt>
                                        </p:tgtEl>
                                        <p:attrNameLst>
                                          <p:attrName>style.visibility</p:attrName>
                                        </p:attrNameLst>
                                      </p:cBhvr>
                                      <p:to>
                                        <p:strVal val="visible"/>
                                      </p:to>
                                    </p:set>
                                    <p:animEffect transition="in" filter="fade">
                                      <p:cBhvr>
                                        <p:cTn id="14" dur="500"/>
                                        <p:tgtEl>
                                          <p:spTgt spid="7">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944EEF-7ABA-4F54-961C-ADA623C48C4E}"/>
              </a:ext>
            </a:extLst>
          </p:cNvPr>
          <p:cNvSpPr>
            <a:spLocks noGrp="1"/>
          </p:cNvSpPr>
          <p:nvPr>
            <p:ph type="title"/>
          </p:nvPr>
        </p:nvSpPr>
        <p:spPr>
          <a:xfrm>
            <a:off x="838200" y="299024"/>
            <a:ext cx="10515600" cy="1325563"/>
          </a:xfrm>
        </p:spPr>
        <p:txBody>
          <a:bodyPr/>
          <a:lstStyle/>
          <a:p>
            <a:r>
              <a:rPr lang="en-US">
                <a:latin typeface="Bahnschrift SemiCondensed" panose="020B0502040204020203" pitchFamily="34" charset="0"/>
              </a:rPr>
              <a:t>Increase Education Efforts</a:t>
            </a:r>
            <a:endParaRPr lang="en-US" dirty="0">
              <a:latin typeface="Bahnschrift SemiCondensed" panose="020B0502040204020203" pitchFamily="34" charset="0"/>
            </a:endParaRPr>
          </a:p>
        </p:txBody>
      </p:sp>
      <p:graphicFrame>
        <p:nvGraphicFramePr>
          <p:cNvPr id="4104" name="Content Placeholder 2">
            <a:extLst>
              <a:ext uri="{FF2B5EF4-FFF2-40B4-BE49-F238E27FC236}">
                <a16:creationId xmlns:a16="http://schemas.microsoft.com/office/drawing/2014/main" id="{19D56ECE-457A-4E81-A5B4-C9C047DC5AC1}"/>
              </a:ext>
            </a:extLst>
          </p:cNvPr>
          <p:cNvGraphicFramePr>
            <a:graphicFrameLocks noGrp="1"/>
          </p:cNvGraphicFramePr>
          <p:nvPr>
            <p:ph idx="1"/>
          </p:nvPr>
        </p:nvGraphicFramePr>
        <p:xfrm>
          <a:off x="7245428" y="1690688"/>
          <a:ext cx="4108372"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102" name="Picture 6" descr="Dr. Jacob Puliyel on The &quot;Dubious&quot; HPV Vaccine - AGE OF AUTISM">
            <a:extLst>
              <a:ext uri="{FF2B5EF4-FFF2-40B4-BE49-F238E27FC236}">
                <a16:creationId xmlns:a16="http://schemas.microsoft.com/office/drawing/2014/main" id="{433EC6CC-E906-4F27-92F8-572EA1AC9FC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8200" y="1690688"/>
            <a:ext cx="6100399" cy="46767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092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4104"/>
                                        </p:tgtEl>
                                        <p:attrNameLst>
                                          <p:attrName>style.visibility</p:attrName>
                                        </p:attrNameLst>
                                      </p:cBhvr>
                                      <p:to>
                                        <p:strVal val="visible"/>
                                      </p:to>
                                    </p:set>
                                    <p:animEffect transition="in" filter="fade">
                                      <p:cBhvr>
                                        <p:cTn id="11" dur="500"/>
                                        <p:tgtEl>
                                          <p:spTgt spid="4104"/>
                                        </p:tgtEl>
                                      </p:cBhvr>
                                    </p:animEffect>
                                  </p:childTnLst>
                                </p:cTn>
                              </p:par>
                              <p:par>
                                <p:cTn id="12" presetID="10" presetClass="entr" presetSubtype="0" fill="hold" nodeType="withEffect">
                                  <p:stCondLst>
                                    <p:cond delay="0"/>
                                  </p:stCondLst>
                                  <p:childTnLst>
                                    <p:set>
                                      <p:cBhvr>
                                        <p:cTn id="13" dur="1" fill="hold">
                                          <p:stCondLst>
                                            <p:cond delay="0"/>
                                          </p:stCondLst>
                                        </p:cTn>
                                        <p:tgtEl>
                                          <p:spTgt spid="4102"/>
                                        </p:tgtEl>
                                        <p:attrNameLst>
                                          <p:attrName>style.visibility</p:attrName>
                                        </p:attrNameLst>
                                      </p:cBhvr>
                                      <p:to>
                                        <p:strVal val="visible"/>
                                      </p:to>
                                    </p:set>
                                    <p:animEffect transition="in" filter="fade">
                                      <p:cBhvr>
                                        <p:cTn id="14"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104" grpId="0">
        <p:bldAsOne/>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E87B4-3308-45B7-B100-B6165631DBCF}"/>
              </a:ext>
            </a:extLst>
          </p:cNvPr>
          <p:cNvSpPr>
            <a:spLocks noGrp="1"/>
          </p:cNvSpPr>
          <p:nvPr>
            <p:ph type="title"/>
          </p:nvPr>
        </p:nvSpPr>
        <p:spPr>
          <a:xfrm>
            <a:off x="1206187" y="2766219"/>
            <a:ext cx="10515600" cy="1325563"/>
          </a:xfrm>
        </p:spPr>
        <p:txBody>
          <a:bodyPr>
            <a:noAutofit/>
          </a:bodyPr>
          <a:lstStyle/>
          <a:p>
            <a:r>
              <a:rPr lang="en-US" sz="9000" dirty="0">
                <a:solidFill>
                  <a:schemeClr val="bg1"/>
                </a:solidFill>
                <a:latin typeface="Bahnschrift SemiCondensed" panose="020B0502040204020203" pitchFamily="34" charset="0"/>
              </a:rPr>
              <a:t>Outline</a:t>
            </a:r>
          </a:p>
        </p:txBody>
      </p:sp>
      <p:sp>
        <p:nvSpPr>
          <p:cNvPr id="3" name="Content Placeholder 2">
            <a:extLst>
              <a:ext uri="{FF2B5EF4-FFF2-40B4-BE49-F238E27FC236}">
                <a16:creationId xmlns:a16="http://schemas.microsoft.com/office/drawing/2014/main" id="{B7512134-B1C6-4C15-AA0D-DD65138F8AEB}"/>
              </a:ext>
            </a:extLst>
          </p:cNvPr>
          <p:cNvSpPr>
            <a:spLocks noGrp="1"/>
          </p:cNvSpPr>
          <p:nvPr>
            <p:ph idx="1"/>
          </p:nvPr>
        </p:nvSpPr>
        <p:spPr>
          <a:xfrm>
            <a:off x="6638695" y="2016222"/>
            <a:ext cx="4391722" cy="2825556"/>
          </a:xfrm>
        </p:spPr>
        <p:txBody>
          <a:bodyPr>
            <a:normAutofit/>
          </a:bodyPr>
          <a:lstStyle/>
          <a:p>
            <a:pPr marL="514350" indent="-514350">
              <a:buAutoNum type="arabicPeriod"/>
            </a:pPr>
            <a:r>
              <a:rPr lang="en-US" sz="3000" dirty="0">
                <a:solidFill>
                  <a:schemeClr val="bg1"/>
                </a:solidFill>
                <a:latin typeface="Bahnschrift SemiLight" panose="020B0502040204020203" pitchFamily="34" charset="0"/>
              </a:rPr>
              <a:t>Why HPV?</a:t>
            </a:r>
          </a:p>
          <a:p>
            <a:pPr marL="514350" indent="-514350">
              <a:buAutoNum type="arabicPeriod"/>
            </a:pPr>
            <a:r>
              <a:rPr lang="en-US" sz="3000" dirty="0">
                <a:solidFill>
                  <a:schemeClr val="bg1"/>
                </a:solidFill>
                <a:latin typeface="Bahnschrift SemiLight" panose="020B0502040204020203" pitchFamily="34" charset="0"/>
              </a:rPr>
              <a:t>Vaccine Status</a:t>
            </a:r>
          </a:p>
          <a:p>
            <a:pPr marL="514350" indent="-514350">
              <a:buAutoNum type="arabicPeriod"/>
            </a:pPr>
            <a:r>
              <a:rPr lang="en-US" sz="3000" dirty="0">
                <a:solidFill>
                  <a:schemeClr val="bg1"/>
                </a:solidFill>
                <a:latin typeface="Bahnschrift SemiLight" panose="020B0502040204020203" pitchFamily="34" charset="0"/>
              </a:rPr>
              <a:t>Mission</a:t>
            </a:r>
          </a:p>
          <a:p>
            <a:pPr marL="514350" indent="-514350">
              <a:buAutoNum type="arabicPeriod"/>
            </a:pPr>
            <a:r>
              <a:rPr lang="en-US" sz="3000" dirty="0">
                <a:solidFill>
                  <a:schemeClr val="bg1"/>
                </a:solidFill>
                <a:latin typeface="Bahnschrift SemiLight" panose="020B0502040204020203" pitchFamily="34" charset="0"/>
              </a:rPr>
              <a:t>The Data</a:t>
            </a:r>
          </a:p>
          <a:p>
            <a:pPr marL="514350" indent="-514350">
              <a:buAutoNum type="arabicPeriod"/>
            </a:pPr>
            <a:r>
              <a:rPr lang="en-US" sz="3000" dirty="0">
                <a:solidFill>
                  <a:schemeClr val="bg1"/>
                </a:solidFill>
                <a:latin typeface="Bahnschrift SemiLight" panose="020B0502040204020203" pitchFamily="34" charset="0"/>
              </a:rPr>
              <a:t>Moving Forward</a:t>
            </a:r>
          </a:p>
          <a:p>
            <a:pPr marL="514350" indent="-514350">
              <a:buAutoNum type="arabicPeriod"/>
            </a:pPr>
            <a:endParaRPr lang="en-US" sz="3000" dirty="0">
              <a:solidFill>
                <a:schemeClr val="bg1"/>
              </a:solidFill>
              <a:latin typeface="Bahnschrift SemiLight" panose="020B0502040204020203" pitchFamily="34" charset="0"/>
            </a:endParaRPr>
          </a:p>
        </p:txBody>
      </p:sp>
      <p:cxnSp>
        <p:nvCxnSpPr>
          <p:cNvPr id="6" name="Straight Connector 5">
            <a:extLst>
              <a:ext uri="{FF2B5EF4-FFF2-40B4-BE49-F238E27FC236}">
                <a16:creationId xmlns:a16="http://schemas.microsoft.com/office/drawing/2014/main" id="{6D52EA82-F723-457C-9BD4-5E26BA441166}"/>
              </a:ext>
            </a:extLst>
          </p:cNvPr>
          <p:cNvCxnSpPr>
            <a:cxnSpLocks/>
          </p:cNvCxnSpPr>
          <p:nvPr/>
        </p:nvCxnSpPr>
        <p:spPr>
          <a:xfrm>
            <a:off x="5553306" y="1204332"/>
            <a:ext cx="0" cy="4449336"/>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85048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fade">
                                      <p:cBhvr>
                                        <p:cTn id="13" dur="500"/>
                                        <p:tgtEl>
                                          <p:spTgt spid="3">
                                            <p:txEl>
                                              <p:pRg st="0" end="0"/>
                                            </p:txEl>
                                          </p:spTgt>
                                        </p:tgtEl>
                                      </p:cBhvr>
                                    </p:animEffect>
                                  </p:childTnLst>
                                </p:cTn>
                              </p:par>
                              <p:par>
                                <p:cTn id="14" presetID="10" presetClass="entr" presetSubtype="0" fill="hold" grpId="0" nodeType="withEffect">
                                  <p:stCondLst>
                                    <p:cond delay="50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par>
                                <p:cTn id="17" presetID="10" presetClass="entr" presetSubtype="0" fill="hold" grpId="0" nodeType="withEffect">
                                  <p:stCondLst>
                                    <p:cond delay="500"/>
                                  </p:stCondLst>
                                  <p:childTnLst>
                                    <p:set>
                                      <p:cBhvr>
                                        <p:cTn id="18" dur="1" fill="hold">
                                          <p:stCondLst>
                                            <p:cond delay="0"/>
                                          </p:stCondLst>
                                        </p:cTn>
                                        <p:tgtEl>
                                          <p:spTgt spid="3">
                                            <p:txEl>
                                              <p:pRg st="2" end="2"/>
                                            </p:txEl>
                                          </p:spTgt>
                                        </p:tgtEl>
                                        <p:attrNameLst>
                                          <p:attrName>style.visibility</p:attrName>
                                        </p:attrNameLst>
                                      </p:cBhvr>
                                      <p:to>
                                        <p:strVal val="visible"/>
                                      </p:to>
                                    </p:set>
                                    <p:animEffect transition="in" filter="fade">
                                      <p:cBhvr>
                                        <p:cTn id="19" dur="500"/>
                                        <p:tgtEl>
                                          <p:spTgt spid="3">
                                            <p:txEl>
                                              <p:pRg st="2" end="2"/>
                                            </p:txEl>
                                          </p:spTgt>
                                        </p:tgtEl>
                                      </p:cBhvr>
                                    </p:animEffect>
                                  </p:childTnLst>
                                </p:cTn>
                              </p:par>
                              <p:par>
                                <p:cTn id="20" presetID="10" presetClass="entr" presetSubtype="0" fill="hold" grpId="0" nodeType="withEffect">
                                  <p:stCondLst>
                                    <p:cond delay="50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par>
                                <p:cTn id="23" presetID="10" presetClass="entr" presetSubtype="0" fill="hold" grpId="0" nodeType="withEffect">
                                  <p:stCondLst>
                                    <p:cond delay="50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0B9EE3F3-89B7-43C3-8651-C4C9683099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2808B55-90E6-4301-8C5C-07C636C301E2}"/>
              </a:ext>
            </a:extLst>
          </p:cNvPr>
          <p:cNvSpPr>
            <a:spLocks noGrp="1"/>
          </p:cNvSpPr>
          <p:nvPr>
            <p:ph type="title"/>
          </p:nvPr>
        </p:nvSpPr>
        <p:spPr>
          <a:xfrm>
            <a:off x="411480" y="991443"/>
            <a:ext cx="4443154" cy="1087819"/>
          </a:xfrm>
        </p:spPr>
        <p:txBody>
          <a:bodyPr anchor="b">
            <a:normAutofit/>
          </a:bodyPr>
          <a:lstStyle/>
          <a:p>
            <a:r>
              <a:rPr lang="en-US" sz="3400" dirty="0">
                <a:latin typeface="Bahnschrift SemiCondensed" panose="020B0502040204020203" pitchFamily="34" charset="0"/>
              </a:rPr>
              <a:t>Address Barriers &amp; Limitations</a:t>
            </a:r>
          </a:p>
        </p:txBody>
      </p:sp>
      <p:sp>
        <p:nvSpPr>
          <p:cNvPr id="73" name="Rectangle 72">
            <a:extLst>
              <a:ext uri="{FF2B5EF4-FFF2-40B4-BE49-F238E27FC236}">
                <a16:creationId xmlns:a16="http://schemas.microsoft.com/office/drawing/2014/main" id="{33AE4636-AEEC-45D6-84D4-7AC2DA48EC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49223" y="387939"/>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5" name="Rectangle 74">
            <a:extLst>
              <a:ext uri="{FF2B5EF4-FFF2-40B4-BE49-F238E27FC236}">
                <a16:creationId xmlns:a16="http://schemas.microsoft.com/office/drawing/2014/main" id="{8D9CE0F4-2EB2-4F1F-8AAC-DB3571D9FE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80" y="2285541"/>
            <a:ext cx="438912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Content Placeholder 2">
            <a:extLst>
              <a:ext uri="{FF2B5EF4-FFF2-40B4-BE49-F238E27FC236}">
                <a16:creationId xmlns:a16="http://schemas.microsoft.com/office/drawing/2014/main" id="{854B8C81-2FAF-4F60-88BB-6D59FF8ACDB6}"/>
              </a:ext>
            </a:extLst>
          </p:cNvPr>
          <p:cNvSpPr>
            <a:spLocks noGrp="1"/>
          </p:cNvSpPr>
          <p:nvPr>
            <p:ph idx="1"/>
          </p:nvPr>
        </p:nvSpPr>
        <p:spPr>
          <a:xfrm>
            <a:off x="411480" y="2684095"/>
            <a:ext cx="4443154" cy="3492868"/>
          </a:xfrm>
        </p:spPr>
        <p:txBody>
          <a:bodyPr>
            <a:normAutofit/>
          </a:bodyPr>
          <a:lstStyle/>
          <a:p>
            <a:r>
              <a:rPr lang="en-US" sz="1800" dirty="0">
                <a:latin typeface="Bahnschrift SemiLight" panose="020B0502040204020203" pitchFamily="34" charset="0"/>
              </a:rPr>
              <a:t>Parental consent</a:t>
            </a:r>
          </a:p>
          <a:p>
            <a:r>
              <a:rPr lang="en-US" sz="1800" dirty="0">
                <a:latin typeface="Bahnschrift SemiLight" panose="020B0502040204020203" pitchFamily="34" charset="0"/>
              </a:rPr>
              <a:t>Lobby for more mandates and stronger mandates</a:t>
            </a:r>
          </a:p>
          <a:p>
            <a:r>
              <a:rPr lang="en-US" sz="1800" dirty="0">
                <a:latin typeface="Bahnschrift SemiLight" panose="020B0502040204020203" pitchFamily="34" charset="0"/>
              </a:rPr>
              <a:t>Over-looked populations (i.e., homeschooled students, college students)</a:t>
            </a:r>
          </a:p>
          <a:p>
            <a:endParaRPr lang="en-US" sz="1800" dirty="0">
              <a:latin typeface="Bahnschrift SemiLight" panose="020B0502040204020203" pitchFamily="34" charset="0"/>
            </a:endParaRPr>
          </a:p>
        </p:txBody>
      </p:sp>
      <p:pic>
        <p:nvPicPr>
          <p:cNvPr id="5122" name="Picture 2">
            <a:extLst>
              <a:ext uri="{FF2B5EF4-FFF2-40B4-BE49-F238E27FC236}">
                <a16:creationId xmlns:a16="http://schemas.microsoft.com/office/drawing/2014/main" id="{B876F789-4DAF-4AA9-9302-A6F85DB8951E}"/>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653220" y="625683"/>
            <a:ext cx="5905615" cy="55512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512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500"/>
                                        <p:tgtEl>
                                          <p:spTgt spid="3">
                                            <p:txEl>
                                              <p:pRg st="1" end="1"/>
                                            </p:tx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122"/>
                                        </p:tgtEl>
                                        <p:attrNameLst>
                                          <p:attrName>style.visibility</p:attrName>
                                        </p:attrNameLst>
                                      </p:cBhvr>
                                      <p:to>
                                        <p:strVal val="visible"/>
                                      </p:to>
                                    </p:set>
                                    <p:animEffect transition="in" filter="fade">
                                      <p:cBhvr>
                                        <p:cTn id="20" dur="500"/>
                                        <p:tgtEl>
                                          <p:spTgt spid="5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9"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97A4DE4-FAD0-4F64-A855-FBB332D9BEB5}"/>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7200" kern="1200" dirty="0">
                <a:latin typeface="Bahnschrift SemiCondensed" panose="020B0502040204020203" pitchFamily="34" charset="0"/>
              </a:rPr>
              <a:t>Keep Studying Data</a:t>
            </a:r>
          </a:p>
        </p:txBody>
      </p:sp>
      <p:sp>
        <p:nvSpPr>
          <p:cNvPr id="13"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974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961919-7A39-47F3-9807-2707C067CC6D}"/>
              </a:ext>
            </a:extLst>
          </p:cNvPr>
          <p:cNvSpPr>
            <a:spLocks noGrp="1"/>
          </p:cNvSpPr>
          <p:nvPr>
            <p:ph type="title"/>
          </p:nvPr>
        </p:nvSpPr>
        <p:spPr/>
        <p:txBody>
          <a:bodyPr/>
          <a:lstStyle/>
          <a:p>
            <a:r>
              <a:rPr lang="en-US" dirty="0">
                <a:latin typeface="Bahnschrift SemiCondensed" panose="020B0502040204020203" pitchFamily="34" charset="0"/>
              </a:rPr>
              <a:t>References</a:t>
            </a:r>
          </a:p>
        </p:txBody>
      </p:sp>
      <p:sp>
        <p:nvSpPr>
          <p:cNvPr id="3" name="Content Placeholder 2">
            <a:extLst>
              <a:ext uri="{FF2B5EF4-FFF2-40B4-BE49-F238E27FC236}">
                <a16:creationId xmlns:a16="http://schemas.microsoft.com/office/drawing/2014/main" id="{7BCAE3D1-08C4-4D5B-AA62-FE2EEEA31B40}"/>
              </a:ext>
            </a:extLst>
          </p:cNvPr>
          <p:cNvSpPr>
            <a:spLocks noGrp="1"/>
          </p:cNvSpPr>
          <p:nvPr>
            <p:ph idx="1"/>
          </p:nvPr>
        </p:nvSpPr>
        <p:spPr/>
        <p:txBody>
          <a:bodyPr>
            <a:normAutofit fontScale="55000" lnSpcReduction="20000"/>
          </a:bodyPr>
          <a:lstStyle/>
          <a:p>
            <a:pPr marL="0" indent="0">
              <a:buNone/>
            </a:pPr>
            <a:r>
              <a:rPr lang="en-US" dirty="0">
                <a:effectLst/>
                <a:latin typeface="Bahnschrift SemiLight" panose="020B0502040204020203" pitchFamily="34" charset="0"/>
              </a:rPr>
              <a:t>“American Cancer Society Logo.” </a:t>
            </a:r>
            <a:r>
              <a:rPr lang="en-US" i="1" dirty="0">
                <a:effectLst/>
                <a:latin typeface="Bahnschrift SemiLight" panose="020B0502040204020203" pitchFamily="34" charset="0"/>
              </a:rPr>
              <a:t>American Cancer Society</a:t>
            </a:r>
            <a:r>
              <a:rPr lang="en-US" dirty="0">
                <a:effectLst/>
                <a:latin typeface="Bahnschrift SemiLight" panose="020B0502040204020203" pitchFamily="34" charset="0"/>
              </a:rPr>
              <a:t>, American Cancer Society, 2021, cancer.org. </a:t>
            </a:r>
          </a:p>
          <a:p>
            <a:pPr marL="0" indent="0">
              <a:buNone/>
            </a:pPr>
            <a:r>
              <a:rPr lang="en-US" dirty="0" err="1">
                <a:effectLst/>
                <a:latin typeface="Bahnschrift SemiLight" panose="020B0502040204020203" pitchFamily="34" charset="0"/>
              </a:rPr>
              <a:t>Angoluk</a:t>
            </a:r>
            <a:r>
              <a:rPr lang="en-US" dirty="0">
                <a:effectLst/>
                <a:latin typeface="Bahnschrift SemiLight" panose="020B0502040204020203" pitchFamily="34" charset="0"/>
              </a:rPr>
              <a:t>, Eugene. “Four Covid19 Vials and An Injection.” </a:t>
            </a:r>
            <a:r>
              <a:rPr lang="en-US" i="1" dirty="0">
                <a:effectLst/>
                <a:latin typeface="Bahnschrift SemiLight" panose="020B0502040204020203" pitchFamily="34" charset="0"/>
              </a:rPr>
              <a:t>Pexels.com</a:t>
            </a:r>
            <a:r>
              <a:rPr lang="en-US" dirty="0">
                <a:effectLst/>
                <a:latin typeface="Bahnschrift SemiLight" panose="020B0502040204020203" pitchFamily="34" charset="0"/>
              </a:rPr>
              <a:t>, 18 Nov. 2020, www.pexels.com/photo/four-covid19-vials-and-an-injection-5922099/. </a:t>
            </a:r>
          </a:p>
          <a:p>
            <a:pPr marL="0" indent="0">
              <a:buNone/>
            </a:pPr>
            <a:r>
              <a:rPr lang="en-US" dirty="0">
                <a:latin typeface="Bahnschrift SemiLight" panose="020B0502040204020203" pitchFamily="34" charset="0"/>
              </a:rPr>
              <a:t>CDC – National Center for HIV/AIDS, Viral Hepatitis, STD, and TB Prevention – HPV Fact Sheet. https://www.cdc.gov/std/hpv/stdfact-hpv.htm. March 27, 2021.</a:t>
            </a:r>
          </a:p>
          <a:p>
            <a:pPr marL="0" indent="0">
              <a:buNone/>
            </a:pPr>
            <a:r>
              <a:rPr lang="en-US" dirty="0">
                <a:effectLst/>
                <a:latin typeface="Bahnschrift SemiLight" panose="020B0502040204020203" pitchFamily="34" charset="0"/>
              </a:rPr>
              <a:t>Centers for Disease Control and Prevention. “HPV Vaccine Is Cancer Prevention.” </a:t>
            </a:r>
            <a:r>
              <a:rPr lang="en-US" i="1" dirty="0">
                <a:effectLst/>
                <a:latin typeface="Bahnschrift SemiLight" panose="020B0502040204020203" pitchFamily="34" charset="0"/>
              </a:rPr>
              <a:t>Facebook</a:t>
            </a:r>
            <a:r>
              <a:rPr lang="en-US" dirty="0">
                <a:effectLst/>
                <a:latin typeface="Bahnschrift SemiLight" panose="020B0502040204020203" pitchFamily="34" charset="0"/>
              </a:rPr>
              <a:t>, Hamilton County Public Health, 2019, www.facebook.com/HamCoHealth/photos/hpv-vaccination-provides-safe-effective-and-long-lasting-protection-against-canc/10156128158568652/. </a:t>
            </a:r>
          </a:p>
          <a:p>
            <a:pPr marL="0" indent="0">
              <a:buNone/>
            </a:pPr>
            <a:r>
              <a:rPr lang="en-US" dirty="0">
                <a:effectLst/>
                <a:latin typeface="Bahnschrift SemiLight" panose="020B0502040204020203" pitchFamily="34" charset="0"/>
              </a:rPr>
              <a:t>Jones, Jeffrey M. “Democratic States Exceed Republican States by Four in 2018.” </a:t>
            </a:r>
            <a:r>
              <a:rPr lang="en-US" i="1" dirty="0">
                <a:effectLst/>
                <a:latin typeface="Bahnschrift SemiLight" panose="020B0502040204020203" pitchFamily="34" charset="0"/>
              </a:rPr>
              <a:t>Gallup.com</a:t>
            </a:r>
            <a:r>
              <a:rPr lang="en-US" dirty="0">
                <a:effectLst/>
                <a:latin typeface="Bahnschrift SemiLight" panose="020B0502040204020203" pitchFamily="34" charset="0"/>
              </a:rPr>
              <a:t>, Gallup, 23 Mar. 2021, news.gallup.com/poll/247025/democratic-states-exceed-republican-states-four-2018.aspx. </a:t>
            </a:r>
          </a:p>
          <a:p>
            <a:pPr marL="0" indent="0">
              <a:buNone/>
            </a:pPr>
            <a:r>
              <a:rPr lang="en-US" dirty="0">
                <a:latin typeface="Bahnschrift SemiLight" panose="020B0502040204020203" pitchFamily="34" charset="0"/>
              </a:rPr>
              <a:t>National Center for Immunization and Respiratory Diseases. National Immunization Surveys, 2018. Public-use data file and documentation. https://ndmsia.cdc.gov/IAS/data/excel?viewId=2233&amp;geoId=17&amp;subsetId=&amp;viewer=Excel. 2021.</a:t>
            </a:r>
          </a:p>
          <a:p>
            <a:pPr marL="0" indent="0">
              <a:buNone/>
            </a:pPr>
            <a:r>
              <a:rPr lang="en-US" dirty="0">
                <a:latin typeface="Bahnschrift SemiLight" panose="020B0502040204020203" pitchFamily="34" charset="0"/>
              </a:rPr>
              <a:t>National Center for Immunization and Respiratory Diseases. National Immunization Surveys, 2019. Public-use data file and documentation. https://ndmsia.cdc.gov/IAS/data/excel?viewId=2279&amp;geoId=17&amp;subsetId=&amp;viewer=Excel. 2021.</a:t>
            </a:r>
          </a:p>
          <a:p>
            <a:pPr marL="0" indent="0">
              <a:buNone/>
            </a:pPr>
            <a:r>
              <a:rPr lang="en-US" dirty="0">
                <a:effectLst/>
                <a:latin typeface="Bahnschrift SemiLight" panose="020B0502040204020203" pitchFamily="34" charset="0"/>
              </a:rPr>
              <a:t>North Dakota Department of Health. “HPV Vaccine Is Cancer Prevention.” </a:t>
            </a:r>
            <a:r>
              <a:rPr lang="en-US" i="1" dirty="0">
                <a:effectLst/>
                <a:latin typeface="Bahnschrift SemiLight" panose="020B0502040204020203" pitchFamily="34" charset="0"/>
              </a:rPr>
              <a:t>North Dakota Department of Health</a:t>
            </a:r>
            <a:r>
              <a:rPr lang="en-US" dirty="0">
                <a:effectLst/>
                <a:latin typeface="Bahnschrift SemiLight" panose="020B0502040204020203" pitchFamily="34" charset="0"/>
              </a:rPr>
              <a:t>, 2016, www.ndhealth.gov/immunize/Documents/Recall/HPV%20Recall%20branded%20final.pdf. </a:t>
            </a:r>
          </a:p>
          <a:p>
            <a:pPr marL="0" indent="0">
              <a:buNone/>
            </a:pPr>
            <a:r>
              <a:rPr lang="en-US" dirty="0" err="1">
                <a:effectLst/>
                <a:latin typeface="Bahnschrift SemiLight" panose="020B0502040204020203" pitchFamily="34" charset="0"/>
              </a:rPr>
              <a:t>Ollove</a:t>
            </a:r>
            <a:r>
              <a:rPr lang="en-US" dirty="0">
                <a:effectLst/>
                <a:latin typeface="Bahnschrift SemiLight" panose="020B0502040204020203" pitchFamily="34" charset="0"/>
              </a:rPr>
              <a:t>, Michael. “Rights of Adolescents to Make Health Care Decisions.” </a:t>
            </a:r>
            <a:r>
              <a:rPr lang="en-US" i="1" dirty="0">
                <a:effectLst/>
                <a:latin typeface="Bahnschrift SemiLight" panose="020B0502040204020203" pitchFamily="34" charset="0"/>
              </a:rPr>
              <a:t>The Pew Charitable Trusts</a:t>
            </a:r>
            <a:r>
              <a:rPr lang="en-US" dirty="0">
                <a:effectLst/>
                <a:latin typeface="Bahnschrift SemiLight" panose="020B0502040204020203" pitchFamily="34" charset="0"/>
              </a:rPr>
              <a:t>, The Pew Charitable Trusts, 24 June 2019, www.pewtrusts.org/en/research-and-analysis/blogs/stateline/2019/06/24/teens-of-anti-vaxxers-can-get-their-own-vaccines-some-states-say. </a:t>
            </a:r>
          </a:p>
          <a:p>
            <a:pPr marL="0" indent="0">
              <a:buNone/>
            </a:pPr>
            <a:endParaRPr lang="en-US" dirty="0">
              <a:latin typeface="Bahnschrift SemiLight" panose="020B0502040204020203" pitchFamily="34" charset="0"/>
            </a:endParaRPr>
          </a:p>
          <a:p>
            <a:pPr marL="0" indent="0">
              <a:buNone/>
            </a:pPr>
            <a:endParaRPr lang="en-US" dirty="0">
              <a:latin typeface="Bahnschrift SemiLight" panose="020B0502040204020203" pitchFamily="34" charset="0"/>
            </a:endParaRPr>
          </a:p>
          <a:p>
            <a:pPr marL="0" indent="0">
              <a:buNone/>
            </a:pPr>
            <a:endParaRPr lang="en-US" dirty="0">
              <a:latin typeface="Bahnschrift SemiLight" panose="020B0502040204020203" pitchFamily="34" charset="0"/>
            </a:endParaRPr>
          </a:p>
        </p:txBody>
      </p:sp>
    </p:spTree>
    <p:extLst>
      <p:ext uri="{BB962C8B-B14F-4D97-AF65-F5344CB8AC3E}">
        <p14:creationId xmlns:p14="http://schemas.microsoft.com/office/powerpoint/2010/main" val="1304408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1C786B6-3E2A-42D8-B1F2-77AEBFBB6A84}"/>
              </a:ext>
            </a:extLst>
          </p:cNvPr>
          <p:cNvSpPr txBox="1">
            <a:spLocks/>
          </p:cNvSpPr>
          <p:nvPr/>
        </p:nvSpPr>
        <p:spPr>
          <a:xfrm>
            <a:off x="3454400" y="4706779"/>
            <a:ext cx="692912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0" dirty="0">
                <a:solidFill>
                  <a:schemeClr val="accent3"/>
                </a:solidFill>
                <a:latin typeface="Bahnschrift SemiLight" panose="020B0502040204020203" pitchFamily="34" charset="0"/>
              </a:rPr>
              <a:t>Why HPV?</a:t>
            </a:r>
          </a:p>
        </p:txBody>
      </p:sp>
      <p:sp>
        <p:nvSpPr>
          <p:cNvPr id="3" name="Title 1">
            <a:extLst>
              <a:ext uri="{FF2B5EF4-FFF2-40B4-BE49-F238E27FC236}">
                <a16:creationId xmlns:a16="http://schemas.microsoft.com/office/drawing/2014/main" id="{9179A531-CBDC-4E9A-A226-366AD2633999}"/>
              </a:ext>
            </a:extLst>
          </p:cNvPr>
          <p:cNvSpPr txBox="1">
            <a:spLocks/>
          </p:cNvSpPr>
          <p:nvPr/>
        </p:nvSpPr>
        <p:spPr>
          <a:xfrm>
            <a:off x="695492" y="2889790"/>
            <a:ext cx="7345680" cy="77063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0" dirty="0">
                <a:solidFill>
                  <a:schemeClr val="bg1"/>
                </a:solidFill>
                <a:latin typeface="Bahnschrift SemiLight" panose="020B0502040204020203" pitchFamily="34" charset="0"/>
              </a:rPr>
              <a:t>1. </a:t>
            </a:r>
          </a:p>
        </p:txBody>
      </p:sp>
    </p:spTree>
    <p:extLst>
      <p:ext uri="{BB962C8B-B14F-4D97-AF65-F5344CB8AC3E}">
        <p14:creationId xmlns:p14="http://schemas.microsoft.com/office/powerpoint/2010/main" val="33411214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50"/>
                            </p:stCondLst>
                            <p:childTnLst>
                              <p:par>
                                <p:cTn id="8" presetID="10"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6">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30" name="Freeform: Shape 8">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31" name="Freeform: Shape 10">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52A788F-415B-4769-B3B4-76952CEC9FF4}"/>
              </a:ext>
            </a:extLst>
          </p:cNvPr>
          <p:cNvSpPr>
            <a:spLocks noGrp="1"/>
          </p:cNvSpPr>
          <p:nvPr>
            <p:ph type="title"/>
          </p:nvPr>
        </p:nvSpPr>
        <p:spPr>
          <a:xfrm>
            <a:off x="1524003" y="1999615"/>
            <a:ext cx="9144000" cy="2764028"/>
          </a:xfrm>
        </p:spPr>
        <p:txBody>
          <a:bodyPr vert="horz" lIns="91440" tIns="45720" rIns="91440" bIns="45720" rtlCol="0" anchor="ctr">
            <a:normAutofit/>
          </a:bodyPr>
          <a:lstStyle/>
          <a:p>
            <a:pPr algn="ctr"/>
            <a:r>
              <a:rPr lang="en-US" sz="11000" kern="1200" dirty="0">
                <a:solidFill>
                  <a:schemeClr val="accent1"/>
                </a:solidFill>
                <a:latin typeface="Bahnschrift SemiCondensed" panose="020B0502040204020203" pitchFamily="34" charset="0"/>
              </a:rPr>
              <a:t>43 million </a:t>
            </a:r>
            <a:br>
              <a:rPr lang="en-US" sz="7200" kern="1200" dirty="0">
                <a:solidFill>
                  <a:schemeClr val="tx1"/>
                </a:solidFill>
                <a:latin typeface="Bahnschrift SemiCondensed" panose="020B0502040204020203" pitchFamily="34" charset="0"/>
              </a:rPr>
            </a:br>
            <a:r>
              <a:rPr lang="en-US" sz="7200" kern="1200" dirty="0">
                <a:solidFill>
                  <a:schemeClr val="tx1"/>
                </a:solidFill>
                <a:latin typeface="Bahnschrift SemiCondensed" panose="020B0502040204020203" pitchFamily="34" charset="0"/>
              </a:rPr>
              <a:t>infections in 2018</a:t>
            </a:r>
          </a:p>
        </p:txBody>
      </p:sp>
      <p:sp>
        <p:nvSpPr>
          <p:cNvPr id="32" name="Rectangle 12">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19777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1C786B6-3E2A-42D8-B1F2-77AEBFBB6A84}"/>
              </a:ext>
            </a:extLst>
          </p:cNvPr>
          <p:cNvSpPr txBox="1">
            <a:spLocks/>
          </p:cNvSpPr>
          <p:nvPr/>
        </p:nvSpPr>
        <p:spPr>
          <a:xfrm>
            <a:off x="3252180" y="4777899"/>
            <a:ext cx="917448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800" dirty="0">
                <a:solidFill>
                  <a:schemeClr val="accent3"/>
                </a:solidFill>
                <a:latin typeface="Bahnschrift SemiLight" panose="020B0502040204020203" pitchFamily="34" charset="0"/>
              </a:rPr>
              <a:t>Vaccine Status</a:t>
            </a:r>
          </a:p>
        </p:txBody>
      </p:sp>
      <p:sp>
        <p:nvSpPr>
          <p:cNvPr id="3" name="Title 1">
            <a:extLst>
              <a:ext uri="{FF2B5EF4-FFF2-40B4-BE49-F238E27FC236}">
                <a16:creationId xmlns:a16="http://schemas.microsoft.com/office/drawing/2014/main" id="{9179A531-CBDC-4E9A-A226-366AD2633999}"/>
              </a:ext>
            </a:extLst>
          </p:cNvPr>
          <p:cNvSpPr txBox="1">
            <a:spLocks/>
          </p:cNvSpPr>
          <p:nvPr/>
        </p:nvSpPr>
        <p:spPr>
          <a:xfrm>
            <a:off x="280819" y="2964219"/>
            <a:ext cx="7345680" cy="77063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0" dirty="0">
                <a:solidFill>
                  <a:schemeClr val="bg1"/>
                </a:solidFill>
                <a:latin typeface="Bahnschrift SemiLight" panose="020B0502040204020203" pitchFamily="34" charset="0"/>
              </a:rPr>
              <a:t>2. </a:t>
            </a:r>
          </a:p>
        </p:txBody>
      </p:sp>
    </p:spTree>
    <p:extLst>
      <p:ext uri="{BB962C8B-B14F-4D97-AF65-F5344CB8AC3E}">
        <p14:creationId xmlns:p14="http://schemas.microsoft.com/office/powerpoint/2010/main" val="3972605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50"/>
                            </p:stCondLst>
                            <p:childTnLst>
                              <p:par>
                                <p:cTn id="8" presetID="10"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C081A46-EB38-4000-839A-9103E5E97C1B}"/>
              </a:ext>
            </a:extLst>
          </p:cNvPr>
          <p:cNvSpPr/>
          <p:nvPr/>
        </p:nvSpPr>
        <p:spPr>
          <a:xfrm>
            <a:off x="0" y="537210"/>
            <a:ext cx="6096000" cy="8765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41A19C-DB2A-4AFA-926A-EB186DA8E9C2}"/>
              </a:ext>
            </a:extLst>
          </p:cNvPr>
          <p:cNvSpPr>
            <a:spLocks noGrp="1"/>
          </p:cNvSpPr>
          <p:nvPr>
            <p:ph type="title"/>
          </p:nvPr>
        </p:nvSpPr>
        <p:spPr>
          <a:xfrm>
            <a:off x="1331495" y="365125"/>
            <a:ext cx="3433011" cy="1325563"/>
          </a:xfrm>
        </p:spPr>
        <p:txBody>
          <a:bodyPr/>
          <a:lstStyle/>
          <a:p>
            <a:r>
              <a:rPr lang="en-US" dirty="0">
                <a:latin typeface="Bahnschrift SemiCondensed" panose="020B0502040204020203" pitchFamily="34" charset="0"/>
              </a:rPr>
              <a:t>A Brief History</a:t>
            </a:r>
          </a:p>
        </p:txBody>
      </p:sp>
      <p:pic>
        <p:nvPicPr>
          <p:cNvPr id="7" name="Picture 6">
            <a:extLst>
              <a:ext uri="{FF2B5EF4-FFF2-40B4-BE49-F238E27FC236}">
                <a16:creationId xmlns:a16="http://schemas.microsoft.com/office/drawing/2014/main" id="{6A7B2163-F266-4895-AC1A-52A685EAB69E}"/>
              </a:ext>
            </a:extLst>
          </p:cNvPr>
          <p:cNvPicPr>
            <a:picLocks noChangeAspect="1"/>
          </p:cNvPicPr>
          <p:nvPr/>
        </p:nvPicPr>
        <p:blipFill rotWithShape="1">
          <a:blip r:embed="rId3"/>
          <a:srcRect l="4934" r="5263" b="16025"/>
          <a:stretch/>
        </p:blipFill>
        <p:spPr>
          <a:xfrm>
            <a:off x="621631" y="1939053"/>
            <a:ext cx="10948738" cy="3824074"/>
          </a:xfrm>
          <a:prstGeom prst="rect">
            <a:avLst/>
          </a:prstGeom>
        </p:spPr>
      </p:pic>
    </p:spTree>
    <p:extLst>
      <p:ext uri="{BB962C8B-B14F-4D97-AF65-F5344CB8AC3E}">
        <p14:creationId xmlns:p14="http://schemas.microsoft.com/office/powerpoint/2010/main" val="2971179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2"/>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nodeType="afterEffect">
                                  <p:stCondLst>
                                    <p:cond delay="25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bar chart&#10;&#10;Description automatically generated">
            <a:extLst>
              <a:ext uri="{FF2B5EF4-FFF2-40B4-BE49-F238E27FC236}">
                <a16:creationId xmlns:a16="http://schemas.microsoft.com/office/drawing/2014/main" id="{2F3C5332-D6E2-4394-9693-2AA653FBECEC}"/>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4162" r="9399"/>
          <a:stretch/>
        </p:blipFill>
        <p:spPr>
          <a:xfrm>
            <a:off x="200662" y="498906"/>
            <a:ext cx="9423525" cy="6246186"/>
          </a:xfrm>
        </p:spPr>
      </p:pic>
      <p:sp>
        <p:nvSpPr>
          <p:cNvPr id="6" name="Rectangle 5">
            <a:extLst>
              <a:ext uri="{FF2B5EF4-FFF2-40B4-BE49-F238E27FC236}">
                <a16:creationId xmlns:a16="http://schemas.microsoft.com/office/drawing/2014/main" id="{2F8E5D89-AA56-4B83-990F-FE0775E7B9A2}"/>
              </a:ext>
            </a:extLst>
          </p:cNvPr>
          <p:cNvSpPr/>
          <p:nvPr/>
        </p:nvSpPr>
        <p:spPr>
          <a:xfrm>
            <a:off x="200661" y="614995"/>
            <a:ext cx="2256291" cy="251697"/>
          </a:xfrm>
          <a:prstGeom prst="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104FA02C-9DD8-408E-A419-EF36F6D7D0A3}"/>
              </a:ext>
            </a:extLst>
          </p:cNvPr>
          <p:cNvSpPr/>
          <p:nvPr/>
        </p:nvSpPr>
        <p:spPr>
          <a:xfrm>
            <a:off x="6096000" y="402932"/>
            <a:ext cx="6096000" cy="98519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E906D067-FB52-4A68-809E-F6D474047531}"/>
              </a:ext>
            </a:extLst>
          </p:cNvPr>
          <p:cNvSpPr>
            <a:spLocks noGrp="1"/>
          </p:cNvSpPr>
          <p:nvPr>
            <p:ph type="title"/>
          </p:nvPr>
        </p:nvSpPr>
        <p:spPr>
          <a:xfrm>
            <a:off x="6923335" y="288605"/>
            <a:ext cx="4441331" cy="1325563"/>
          </a:xfrm>
        </p:spPr>
        <p:txBody>
          <a:bodyPr/>
          <a:lstStyle/>
          <a:p>
            <a:pPr algn="r"/>
            <a:r>
              <a:rPr lang="en-US" dirty="0">
                <a:latin typeface="Bahnschrift SemiCondensed" panose="020B0502040204020203" pitchFamily="34" charset="0"/>
              </a:rPr>
              <a:t>2018-2019 Progress</a:t>
            </a:r>
          </a:p>
        </p:txBody>
      </p:sp>
    </p:spTree>
    <p:extLst>
      <p:ext uri="{BB962C8B-B14F-4D97-AF65-F5344CB8AC3E}">
        <p14:creationId xmlns:p14="http://schemas.microsoft.com/office/powerpoint/2010/main" val="3497633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par>
                          <p:cTn id="13" fill="hold">
                            <p:stCondLst>
                              <p:cond delay="1000"/>
                            </p:stCondLst>
                            <p:childTnLst>
                              <p:par>
                                <p:cTn id="14" presetID="10" presetClass="entr" presetSubtype="0" fill="hold" grpId="0" nodeType="afterEffect">
                                  <p:stCondLst>
                                    <p:cond delay="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50000"/>
          </a:schemeClr>
        </a:solidFill>
        <a:effectLst/>
      </p:bgPr>
    </p:bg>
    <p:spTree>
      <p:nvGrpSpPr>
        <p:cNvPr id="1" name=""/>
        <p:cNvGrpSpPr/>
        <p:nvPr/>
      </p:nvGrpSpPr>
      <p:grpSpPr>
        <a:xfrm>
          <a:off x="0" y="0"/>
          <a:ext cx="0" cy="0"/>
          <a:chOff x="0" y="0"/>
          <a:chExt cx="0" cy="0"/>
        </a:xfrm>
      </p:grpSpPr>
      <p:sp>
        <p:nvSpPr>
          <p:cNvPr id="2" name="Subtitle 2">
            <a:extLst>
              <a:ext uri="{FF2B5EF4-FFF2-40B4-BE49-F238E27FC236}">
                <a16:creationId xmlns:a16="http://schemas.microsoft.com/office/drawing/2014/main" id="{E1C786B6-3E2A-42D8-B1F2-77AEBFBB6A84}"/>
              </a:ext>
            </a:extLst>
          </p:cNvPr>
          <p:cNvSpPr txBox="1">
            <a:spLocks/>
          </p:cNvSpPr>
          <p:nvPr/>
        </p:nvSpPr>
        <p:spPr>
          <a:xfrm>
            <a:off x="3262813" y="4767266"/>
            <a:ext cx="9174480" cy="165576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0000" dirty="0">
                <a:solidFill>
                  <a:schemeClr val="accent3"/>
                </a:solidFill>
                <a:latin typeface="Bahnschrift SemiLight" panose="020B0502040204020203" pitchFamily="34" charset="0"/>
              </a:rPr>
              <a:t>Mission</a:t>
            </a:r>
          </a:p>
        </p:txBody>
      </p:sp>
      <p:sp>
        <p:nvSpPr>
          <p:cNvPr id="3" name="Title 1">
            <a:extLst>
              <a:ext uri="{FF2B5EF4-FFF2-40B4-BE49-F238E27FC236}">
                <a16:creationId xmlns:a16="http://schemas.microsoft.com/office/drawing/2014/main" id="{9179A531-CBDC-4E9A-A226-366AD2633999}"/>
              </a:ext>
            </a:extLst>
          </p:cNvPr>
          <p:cNvSpPr txBox="1">
            <a:spLocks/>
          </p:cNvSpPr>
          <p:nvPr/>
        </p:nvSpPr>
        <p:spPr>
          <a:xfrm>
            <a:off x="248920" y="3081179"/>
            <a:ext cx="7345680" cy="7706360"/>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0000" dirty="0">
                <a:solidFill>
                  <a:schemeClr val="bg1"/>
                </a:solidFill>
                <a:latin typeface="Bahnschrift SemiLight" panose="020B0502040204020203" pitchFamily="34" charset="0"/>
              </a:rPr>
              <a:t>3. </a:t>
            </a:r>
          </a:p>
        </p:txBody>
      </p:sp>
    </p:spTree>
    <p:extLst>
      <p:ext uri="{BB962C8B-B14F-4D97-AF65-F5344CB8AC3E}">
        <p14:creationId xmlns:p14="http://schemas.microsoft.com/office/powerpoint/2010/main" val="207180490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50"/>
                                  </p:stCondLst>
                                  <p:childTnLst>
                                    <p:set>
                                      <p:cBhvr>
                                        <p:cTn id="6" dur="1" fill="hold">
                                          <p:stCondLst>
                                            <p:cond delay="0"/>
                                          </p:stCondLst>
                                        </p:cTn>
                                        <p:tgtEl>
                                          <p:spTgt spid="3"/>
                                        </p:tgtEl>
                                        <p:attrNameLst>
                                          <p:attrName>style.visibility</p:attrName>
                                        </p:attrNameLst>
                                      </p:cBhvr>
                                      <p:to>
                                        <p:strVal val="visible"/>
                                      </p:to>
                                    </p:set>
                                  </p:childTnLst>
                                </p:cTn>
                              </p:par>
                            </p:childTnLst>
                          </p:cTn>
                        </p:par>
                        <p:par>
                          <p:cTn id="7" fill="hold">
                            <p:stCondLst>
                              <p:cond delay="250"/>
                            </p:stCondLst>
                            <p:childTnLst>
                              <p:par>
                                <p:cTn id="8" presetID="10" presetClass="entr" presetSubtype="0" fill="hold" grpId="0" nodeType="afterEffect">
                                  <p:stCondLst>
                                    <p:cond delay="25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FD48BC7-DC40-47DE-87EE-9F4B6ECB9A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Freeform: Shape 9">
            <a:extLst>
              <a:ext uri="{FF2B5EF4-FFF2-40B4-BE49-F238E27FC236}">
                <a16:creationId xmlns:a16="http://schemas.microsoft.com/office/drawing/2014/main" id="{E502BBC7-2C76-46F3-BC24-5985BC13DB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14425" y="0"/>
            <a:ext cx="9963150"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solidFill>
              <a:srgbClr val="EFEFEF"/>
            </a:solidFill>
          </a:ln>
          <a:effectLst>
            <a:outerShdw blurRad="139700" sx="102000" sy="102000" algn="ctr" rotWithShape="0">
              <a:schemeClr val="bg1">
                <a:lumMod val="85000"/>
                <a:alpha val="3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12" name="Freeform: Shape 11">
            <a:extLst>
              <a:ext uri="{FF2B5EF4-FFF2-40B4-BE49-F238E27FC236}">
                <a16:creationId xmlns:a16="http://schemas.microsoft.com/office/drawing/2014/main" id="{C7F28D52-2A5F-4D23-81AE-7CB8B591C7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21664" y="0"/>
            <a:ext cx="9948672" cy="6858000"/>
          </a:xfrm>
          <a:custGeom>
            <a:avLst/>
            <a:gdLst>
              <a:gd name="connsiteX0" fmla="*/ 1595771 w 9963150"/>
              <a:gd name="connsiteY0" fmla="*/ 0 h 6858000"/>
              <a:gd name="connsiteX1" fmla="*/ 8367379 w 9963150"/>
              <a:gd name="connsiteY1" fmla="*/ 0 h 6858000"/>
              <a:gd name="connsiteX2" fmla="*/ 8504080 w 9963150"/>
              <a:gd name="connsiteY2" fmla="*/ 130333 h 6858000"/>
              <a:gd name="connsiteX3" fmla="*/ 9963150 w 9963150"/>
              <a:gd name="connsiteY3" fmla="*/ 3652838 h 6858000"/>
              <a:gd name="connsiteX4" fmla="*/ 8825600 w 9963150"/>
              <a:gd name="connsiteY4" fmla="*/ 6821583 h 6858000"/>
              <a:gd name="connsiteX5" fmla="*/ 8794055 w 9963150"/>
              <a:gd name="connsiteY5" fmla="*/ 6858000 h 6858000"/>
              <a:gd name="connsiteX6" fmla="*/ 1169096 w 9963150"/>
              <a:gd name="connsiteY6" fmla="*/ 6858000 h 6858000"/>
              <a:gd name="connsiteX7" fmla="*/ 1137550 w 9963150"/>
              <a:gd name="connsiteY7" fmla="*/ 6821583 h 6858000"/>
              <a:gd name="connsiteX8" fmla="*/ 0 w 9963150"/>
              <a:gd name="connsiteY8" fmla="*/ 3652838 h 6858000"/>
              <a:gd name="connsiteX9" fmla="*/ 1459070 w 9963150"/>
              <a:gd name="connsiteY9" fmla="*/ 13033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63150" h="6858000">
                <a:moveTo>
                  <a:pt x="1595771" y="0"/>
                </a:moveTo>
                <a:lnTo>
                  <a:pt x="8367379" y="0"/>
                </a:lnTo>
                <a:lnTo>
                  <a:pt x="8504080" y="130333"/>
                </a:lnTo>
                <a:cubicBezTo>
                  <a:pt x="9405568" y="1031820"/>
                  <a:pt x="9963150" y="2277214"/>
                  <a:pt x="9963150" y="3652838"/>
                </a:cubicBezTo>
                <a:cubicBezTo>
                  <a:pt x="9963150" y="4856509"/>
                  <a:pt x="9536251" y="5960473"/>
                  <a:pt x="8825600" y="6821583"/>
                </a:cubicBezTo>
                <a:lnTo>
                  <a:pt x="8794055" y="6858000"/>
                </a:lnTo>
                <a:lnTo>
                  <a:pt x="1169096" y="6858000"/>
                </a:lnTo>
                <a:lnTo>
                  <a:pt x="1137550" y="6821583"/>
                </a:lnTo>
                <a:cubicBezTo>
                  <a:pt x="426899" y="5960473"/>
                  <a:pt x="0" y="4856509"/>
                  <a:pt x="0" y="3652838"/>
                </a:cubicBezTo>
                <a:cubicBezTo>
                  <a:pt x="0" y="2277214"/>
                  <a:pt x="557582" y="1031820"/>
                  <a:pt x="1459070" y="130333"/>
                </a:cubicBez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3ACE739-3B70-4F52-8E9A-BC54E0D8844A}"/>
              </a:ext>
            </a:extLst>
          </p:cNvPr>
          <p:cNvSpPr>
            <a:spLocks noGrp="1"/>
          </p:cNvSpPr>
          <p:nvPr>
            <p:ph type="title"/>
          </p:nvPr>
        </p:nvSpPr>
        <p:spPr>
          <a:xfrm>
            <a:off x="1524000" y="1454976"/>
            <a:ext cx="9144000" cy="2764028"/>
          </a:xfrm>
        </p:spPr>
        <p:txBody>
          <a:bodyPr vert="horz" lIns="91440" tIns="45720" rIns="91440" bIns="45720" rtlCol="0" anchor="ctr">
            <a:normAutofit/>
          </a:bodyPr>
          <a:lstStyle/>
          <a:p>
            <a:pPr algn="ctr"/>
            <a:r>
              <a:rPr lang="en-US" sz="6700" kern="1200" dirty="0">
                <a:solidFill>
                  <a:schemeClr val="accent1"/>
                </a:solidFill>
                <a:latin typeface="Bahnschrift SemiCondensed" panose="020B0502040204020203" pitchFamily="34" charset="0"/>
              </a:rPr>
              <a:t>Eliminate vaccine-preventable HPV cancers</a:t>
            </a:r>
          </a:p>
        </p:txBody>
      </p:sp>
      <p:sp>
        <p:nvSpPr>
          <p:cNvPr id="3" name="Text Placeholder 2">
            <a:extLst>
              <a:ext uri="{FF2B5EF4-FFF2-40B4-BE49-F238E27FC236}">
                <a16:creationId xmlns:a16="http://schemas.microsoft.com/office/drawing/2014/main" id="{C323784A-7ED3-4202-9488-5E08434DFD84}"/>
              </a:ext>
            </a:extLst>
          </p:cNvPr>
          <p:cNvSpPr>
            <a:spLocks noGrp="1"/>
          </p:cNvSpPr>
          <p:nvPr>
            <p:ph idx="1"/>
          </p:nvPr>
        </p:nvSpPr>
        <p:spPr>
          <a:xfrm>
            <a:off x="1966912" y="4121909"/>
            <a:ext cx="8258176" cy="631825"/>
          </a:xfrm>
        </p:spPr>
        <p:txBody>
          <a:bodyPr vert="horz" lIns="91440" tIns="45720" rIns="91440" bIns="45720" rtlCol="0" anchor="ctr">
            <a:noAutofit/>
          </a:bodyPr>
          <a:lstStyle/>
          <a:p>
            <a:pPr marL="0" indent="0" algn="ctr">
              <a:buNone/>
            </a:pPr>
            <a:r>
              <a:rPr lang="en-US" kern="1200" dirty="0">
                <a:solidFill>
                  <a:schemeClr val="tx1"/>
                </a:solidFill>
                <a:latin typeface="Bahnschrift SemiLight" panose="020B0502040204020203" pitchFamily="34" charset="0"/>
              </a:rPr>
              <a:t>Goal: reach an annual vaccination rate of 80% in 13-year-olds in the United States by 2026</a:t>
            </a:r>
          </a:p>
        </p:txBody>
      </p:sp>
      <p:sp>
        <p:nvSpPr>
          <p:cNvPr id="14" name="Rectangle 13">
            <a:extLst>
              <a:ext uri="{FF2B5EF4-FFF2-40B4-BE49-F238E27FC236}">
                <a16:creationId xmlns:a16="http://schemas.microsoft.com/office/drawing/2014/main" id="{3629484E-3792-4B3D-89AD-7C8A1ED0E0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18560" y="5524786"/>
            <a:ext cx="4754880" cy="274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85692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1000"/>
                            </p:stCondLst>
                            <p:childTnLst>
                              <p:par>
                                <p:cTn id="9" presetID="10" presetClass="entr" presetSubtype="0" fill="hold" grpId="0" nodeType="afterEffect">
                                  <p:stCondLst>
                                    <p:cond delay="50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44546A"/>
      </a:dk2>
      <a:lt2>
        <a:srgbClr val="E7E6E6"/>
      </a:lt2>
      <a:accent1>
        <a:srgbClr val="DC5147"/>
      </a:accent1>
      <a:accent2>
        <a:srgbClr val="E8C4C4"/>
      </a:accent2>
      <a:accent3>
        <a:srgbClr val="C5C6C9"/>
      </a:accent3>
      <a:accent4>
        <a:srgbClr val="B4D4E4"/>
      </a:accent4>
      <a:accent5>
        <a:srgbClr val="3578A8"/>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7F1CD6ED930644B27373228E4AB184" ma:contentTypeVersion="10" ma:contentTypeDescription="Create a new document." ma:contentTypeScope="" ma:versionID="b3c1541347ef7e377a4722645db463ae">
  <xsd:schema xmlns:xsd="http://www.w3.org/2001/XMLSchema" xmlns:xs="http://www.w3.org/2001/XMLSchema" xmlns:p="http://schemas.microsoft.com/office/2006/metadata/properties" xmlns:ns2="80342c93-6e32-4b0c-a25e-a325e21713d1" targetNamespace="http://schemas.microsoft.com/office/2006/metadata/properties" ma:root="true" ma:fieldsID="ba9739328c09d78f7d1926e2093474bb" ns2:_="">
    <xsd:import namespace="80342c93-6e32-4b0c-a25e-a325e21713d1"/>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342c93-6e32-4b0c-a25e-a325e21713d1"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DateTaken" ma:index="17"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ReferenceId xmlns="80342c93-6e32-4b0c-a25e-a325e21713d1" xsi:nil="true"/>
  </documentManagement>
</p:properties>
</file>

<file path=customXml/itemProps1.xml><?xml version="1.0" encoding="utf-8"?>
<ds:datastoreItem xmlns:ds="http://schemas.openxmlformats.org/officeDocument/2006/customXml" ds:itemID="{4DD1F2A6-32B1-49C1-A4DB-15EB86599245}"/>
</file>

<file path=customXml/itemProps2.xml><?xml version="1.0" encoding="utf-8"?>
<ds:datastoreItem xmlns:ds="http://schemas.openxmlformats.org/officeDocument/2006/customXml" ds:itemID="{20626C95-F13E-42BA-BB44-36E6FB7A4E01}"/>
</file>

<file path=customXml/itemProps3.xml><?xml version="1.0" encoding="utf-8"?>
<ds:datastoreItem xmlns:ds="http://schemas.openxmlformats.org/officeDocument/2006/customXml" ds:itemID="{A030BF05-F2DD-4D9D-8B94-0C4D82B80291}"/>
</file>

<file path=docProps/app.xml><?xml version="1.0" encoding="utf-8"?>
<Properties xmlns="http://schemas.openxmlformats.org/officeDocument/2006/extended-properties" xmlns:vt="http://schemas.openxmlformats.org/officeDocument/2006/docPropsVTypes">
  <Template>Office Theme</Template>
  <TotalTime>2420</TotalTime>
  <Words>1677</Words>
  <Application>Microsoft Office PowerPoint</Application>
  <PresentationFormat>Widescreen</PresentationFormat>
  <Paragraphs>123</Paragraphs>
  <Slides>22</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Arial</vt:lpstr>
      <vt:lpstr>Bahnschrift SemiCondensed</vt:lpstr>
      <vt:lpstr>Bahnschrift SemiLight</vt:lpstr>
      <vt:lpstr>Calibri</vt:lpstr>
      <vt:lpstr>Calibri Light</vt:lpstr>
      <vt:lpstr>Office Theme</vt:lpstr>
      <vt:lpstr>UNDERSTANDING HPV VACCINATION RATES</vt:lpstr>
      <vt:lpstr>Outline</vt:lpstr>
      <vt:lpstr>PowerPoint Presentation</vt:lpstr>
      <vt:lpstr>43 million  infections in 2018</vt:lpstr>
      <vt:lpstr>PowerPoint Presentation</vt:lpstr>
      <vt:lpstr>A Brief History</vt:lpstr>
      <vt:lpstr>2018-2019 Progress</vt:lpstr>
      <vt:lpstr>PowerPoint Presentation</vt:lpstr>
      <vt:lpstr>Eliminate vaccine-preventable HPV cancers</vt:lpstr>
      <vt:lpstr>PowerPoint Presentation</vt:lpstr>
      <vt:lpstr>PowerPoint Presentation</vt:lpstr>
      <vt:lpstr>PowerPoint Presentation</vt:lpstr>
      <vt:lpstr>PowerPoint Presentation</vt:lpstr>
      <vt:lpstr>HPV Vaccination Rates by Poverty Status</vt:lpstr>
      <vt:lpstr>Vaccination Rates by Gender</vt:lpstr>
      <vt:lpstr>PowerPoint Presentation</vt:lpstr>
      <vt:lpstr>To Reach 80%...</vt:lpstr>
      <vt:lpstr>Examine Successes</vt:lpstr>
      <vt:lpstr>Increase Education Efforts</vt:lpstr>
      <vt:lpstr>Address Barriers &amp; Limitations</vt:lpstr>
      <vt:lpstr>Keep Studying Data</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Lucy Hu</dc:creator>
  <cp:lastModifiedBy>Lucy Hu</cp:lastModifiedBy>
  <cp:revision>57</cp:revision>
  <dcterms:created xsi:type="dcterms:W3CDTF">2021-04-27T06:43:37Z</dcterms:created>
  <dcterms:modified xsi:type="dcterms:W3CDTF">2021-05-07T23:59:18Z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0x010100627F1CD6ED930644B27373228E4AB184</vt:lpwstr>
  </property>
</Properties>
</file>